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3" r:id="rId3"/>
    <p:sldId id="258" r:id="rId4"/>
    <p:sldId id="257" r:id="rId5"/>
    <p:sldId id="260" r:id="rId6"/>
    <p:sldId id="261" r:id="rId7"/>
    <p:sldId id="262" r:id="rId8"/>
    <p:sldId id="264" r:id="rId9"/>
    <p:sldId id="265" r:id="rId10"/>
    <p:sldId id="25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5E09811-389A-48DE-97A0-76E4ADCA0BD2}" type="datetimeFigureOut">
              <a:rPr lang="pl-PL"/>
              <a:pPr>
                <a:defRPr/>
              </a:pPr>
              <a:t>2014-05-13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B3E30B-64EB-4FE8-9C20-016A6434576C}"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ymbol zastępczy obrazu slajdu 1"/>
          <p:cNvSpPr>
            <a:spLocks noGrp="1" noRot="1" noChangeAspect="1"/>
          </p:cNvSpPr>
          <p:nvPr>
            <p:ph type="sldImg"/>
          </p:nvPr>
        </p:nvSpPr>
        <p:spPr bwMode="auto">
          <a:noFill/>
          <a:ln>
            <a:solidFill>
              <a:srgbClr val="000000"/>
            </a:solidFill>
            <a:miter lim="800000"/>
            <a:headEnd/>
            <a:tailEnd/>
          </a:ln>
        </p:spPr>
      </p:sp>
      <p:sp>
        <p:nvSpPr>
          <p:cNvPr id="18434" name="Symbol zastępczy notatek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l-PL" smtClean="0"/>
          </a:p>
        </p:txBody>
      </p:sp>
      <p:sp>
        <p:nvSpPr>
          <p:cNvPr id="18435"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60191B-2BFE-4CB6-8002-3F2953F9D49D}" type="slidenum">
              <a:rPr lang="pl-PL">
                <a:cs typeface="Arial" charset="0"/>
              </a:rPr>
              <a:pPr fontAlgn="base">
                <a:spcBef>
                  <a:spcPct val="0"/>
                </a:spcBef>
                <a:spcAft>
                  <a:spcPct val="0"/>
                </a:spcAft>
              </a:pPr>
              <a:t>4</a:t>
            </a:fld>
            <a:endParaRPr lang="pl-P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64142BBA-5404-412B-87EB-01407ABA46B1}" type="datetimeFigureOut">
              <a:rPr lang="en-US"/>
              <a:pPr>
                <a:defRPr/>
              </a:pPr>
              <a:t>5/13/2014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2924D9C-F394-41A9-8FB5-BEF70D71821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BCC4CD-0E7F-4400-BB40-29086A0F294A}" type="datetimeFigureOut">
              <a:rPr lang="en-US"/>
              <a:pPr>
                <a:defRPr/>
              </a:pPr>
              <a:t>5/13/2014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9024A9B4-9C35-42D9-AD3B-E700DA49E3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B05B4B-C4E2-4A80-84FF-2B4394E930A4}" type="datetimeFigureOut">
              <a:rPr lang="en-US"/>
              <a:pPr>
                <a:defRPr/>
              </a:pPr>
              <a:t>5/13/2014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782C950-8B04-4FA7-95B0-FD962A183E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2711B52-413A-4E45-BFC4-F3530544A5BD}" type="datetimeFigureOut">
              <a:rPr lang="en-US"/>
              <a:pPr>
                <a:defRPr/>
              </a:pPr>
              <a:t>5/13/2014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9C6A4D3B-EF71-463F-BBC8-A02644F6BF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F49F5FD8-A82C-40CF-85E3-5C255950A3FC}" type="datetimeFigureOut">
              <a:rPr lang="en-US"/>
              <a:pPr>
                <a:defRPr/>
              </a:pPr>
              <a:t>5/13/2014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4E85726-4424-46AA-9CED-F3116BD1FF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E82F5B85-2197-4C65-8346-E7C2822AF9B5}" type="datetimeFigureOut">
              <a:rPr lang="en-US"/>
              <a:pPr>
                <a:defRPr/>
              </a:pPr>
              <a:t>5/13/2014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CA28BD0-1E41-4E1B-8149-471AB64A691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0512DA4-917E-43FD-99AC-E48A73A9878E}" type="datetimeFigureOut">
              <a:rPr lang="en-US"/>
              <a:pPr>
                <a:defRPr/>
              </a:pPr>
              <a:t>5/13/2014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41360F6E-274B-469A-9C9B-FE91FCAA36F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2BE5CF-492D-41CA-A59D-0AD027A21DAA}" type="datetimeFigureOut">
              <a:rPr lang="en-US"/>
              <a:pPr>
                <a:defRPr/>
              </a:pPr>
              <a:t>5/13/2014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5A7569D1-D960-4FE9-AA66-906D4F3C51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BB88EE-94DF-4CFF-A0F2-9600B7526E7C}" type="datetimeFigureOut">
              <a:rPr lang="en-US"/>
              <a:pPr>
                <a:defRPr/>
              </a:pPr>
              <a:t>5/13/2014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B8615AD4-7DB6-4605-9A42-48462831047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C273F92E-45D5-40BE-BA34-D37B73EFB9D8}" type="datetimeFigureOut">
              <a:rPr lang="en-US"/>
              <a:pPr>
                <a:defRPr/>
              </a:pPr>
              <a:t>5/13/2014</a:t>
            </a:fld>
            <a:endParaRPr lang="en-US"/>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9" name="Slide Number Placeholder 6"/>
          <p:cNvSpPr>
            <a:spLocks noGrp="1"/>
          </p:cNvSpPr>
          <p:nvPr>
            <p:ph type="sldNum" sz="quarter" idx="12"/>
          </p:nvPr>
        </p:nvSpPr>
        <p:spPr>
          <a:ln>
            <a:solidFill>
              <a:schemeClr val="tx2"/>
            </a:solidFill>
          </a:ln>
        </p:spPr>
        <p:txBody>
          <a:bodyPr/>
          <a:lstStyle>
            <a:lvl1pPr>
              <a:defRPr smtClean="0">
                <a:solidFill>
                  <a:schemeClr val="tx2"/>
                </a:solidFill>
              </a:defRPr>
            </a:lvl1pPr>
          </a:lstStyle>
          <a:p>
            <a:pPr>
              <a:defRPr/>
            </a:pPr>
            <a:fld id="{B1568257-EF93-47E1-BC78-F39424A366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n-US" noProof="0" smtClean="0"/>
              <a:t>Click icon to add picture</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5"/>
          </p:nvPr>
        </p:nvSpPr>
        <p:spPr/>
        <p:txBody>
          <a:bodyPr/>
          <a:lstStyle>
            <a:lvl1pPr>
              <a:defRPr/>
            </a:lvl1pPr>
          </a:lstStyle>
          <a:p>
            <a:pPr>
              <a:defRPr/>
            </a:pPr>
            <a:fld id="{1C423427-CF42-4CE8-A1EB-1321A74E19D5}" type="datetimeFigureOut">
              <a:rPr lang="en-US"/>
              <a:pPr>
                <a:defRPr/>
              </a:pPr>
              <a:t>5/13/2014</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14147F5A-87B9-42B7-8ECC-CFC7CBF3B4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1425"/>
            <a:ext cx="3575050" cy="18065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cs typeface="+mn-cs"/>
              </a:defRPr>
            </a:lvl1pPr>
          </a:lstStyle>
          <a:p>
            <a:pPr>
              <a:defRPr/>
            </a:pPr>
            <a:fld id="{C6191E60-789F-4258-98D6-17E5A96CB1E9}" type="datetimeFigureOut">
              <a:rPr lang="en-US"/>
              <a:pPr>
                <a:defRPr/>
              </a:pPr>
              <a:t>5/13/2014</a:t>
            </a:fld>
            <a:endParaRPr lang="en-US"/>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fontAlgn="auto">
              <a:spcBef>
                <a:spcPts val="0"/>
              </a:spcBef>
              <a:spcAft>
                <a:spcPts val="0"/>
              </a:spcAft>
              <a:defRPr sz="1000" cap="all" spc="200"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lIns="9144" tIns="9144" rIns="9144" bIns="9144" rtlCol="0" anchor="ctr">
            <a:normAutofit/>
          </a:bodyPr>
          <a:lstStyle>
            <a:lvl1pPr algn="ctr" fontAlgn="auto">
              <a:spcBef>
                <a:spcPts val="0"/>
              </a:spcBef>
              <a:spcAft>
                <a:spcPts val="0"/>
              </a:spcAft>
              <a:defRPr sz="1650" smtClean="0">
                <a:solidFill>
                  <a:srgbClr val="FFFFFF"/>
                </a:solidFill>
                <a:latin typeface="+mn-lt"/>
                <a:cs typeface="+mn-cs"/>
              </a:defRPr>
            </a:lvl1pPr>
          </a:lstStyle>
          <a:p>
            <a:pPr>
              <a:defRPr/>
            </a:pPr>
            <a:fld id="{6012B4F5-E0E8-4962-8BCB-DB1A1E3635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74" r:id="rId8"/>
    <p:sldLayoutId id="2147483675" r:id="rId9"/>
    <p:sldLayoutId id="2147483666" r:id="rId10"/>
    <p:sldLayoutId id="2147483665" r:id="rId11"/>
  </p:sldLayoutIdLst>
  <p:txStyles>
    <p:titleStyle>
      <a:lvl1pPr algn="l" rtl="0" fontAlgn="base">
        <a:spcBef>
          <a:spcPct val="0"/>
        </a:spcBef>
        <a:spcAft>
          <a:spcPct val="0"/>
        </a:spcAft>
        <a:defRPr sz="2800" kern="1200" cap="all">
          <a:solidFill>
            <a:schemeClr val="tx1"/>
          </a:solidFill>
          <a:latin typeface="+mj-lt"/>
          <a:ea typeface="+mj-ea"/>
          <a:cs typeface="+mj-cs"/>
        </a:defRPr>
      </a:lvl1pPr>
      <a:lvl2pPr algn="l" rtl="0" fontAlgn="base">
        <a:spcBef>
          <a:spcPct val="0"/>
        </a:spcBef>
        <a:spcAft>
          <a:spcPct val="0"/>
        </a:spcAft>
        <a:defRPr sz="2800">
          <a:solidFill>
            <a:schemeClr val="tx1"/>
          </a:solidFill>
          <a:latin typeface="Franklin Gothic Medium" pitchFamily="34" charset="0"/>
        </a:defRPr>
      </a:lvl2pPr>
      <a:lvl3pPr algn="l" rtl="0" fontAlgn="base">
        <a:spcBef>
          <a:spcPct val="0"/>
        </a:spcBef>
        <a:spcAft>
          <a:spcPct val="0"/>
        </a:spcAft>
        <a:defRPr sz="2800">
          <a:solidFill>
            <a:schemeClr val="tx1"/>
          </a:solidFill>
          <a:latin typeface="Franklin Gothic Medium" pitchFamily="34" charset="0"/>
        </a:defRPr>
      </a:lvl3pPr>
      <a:lvl4pPr algn="l" rtl="0" fontAlgn="base">
        <a:spcBef>
          <a:spcPct val="0"/>
        </a:spcBef>
        <a:spcAft>
          <a:spcPct val="0"/>
        </a:spcAft>
        <a:defRPr sz="2800">
          <a:solidFill>
            <a:schemeClr val="tx1"/>
          </a:solidFill>
          <a:latin typeface="Franklin Gothic Medium" pitchFamily="34" charset="0"/>
        </a:defRPr>
      </a:lvl4pPr>
      <a:lvl5pPr algn="l" rtl="0" fontAlgn="base">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fontAlgn="base">
        <a:spcBef>
          <a:spcPts val="800"/>
        </a:spcBef>
        <a:spcAft>
          <a:spcPct val="0"/>
        </a:spcAft>
        <a:buFont typeface="Arial" charset="0"/>
        <a:defRPr sz="1600" b="1" kern="1200">
          <a:solidFill>
            <a:schemeClr val="tx1"/>
          </a:solidFill>
          <a:latin typeface="+mn-lt"/>
          <a:ea typeface="+mn-ea"/>
          <a:cs typeface="+mn-cs"/>
        </a:defRPr>
      </a:lvl1pPr>
      <a:lvl2pPr marL="1730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fontAlgn="base">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hyperlink" Target="http://www.constructalia.com/polski/galeria_projektow/chiny/shanghai_world_financial_center" TargetMode="External"/><Relationship Id="rId2" Type="http://schemas.openxmlformats.org/officeDocument/2006/relationships/image" Target="../media/image18.w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obiezyswiat.org/index.php?gallery=25834" TargetMode="External"/><Relationship Id="rId3" Type="http://schemas.openxmlformats.org/officeDocument/2006/relationships/hyperlink" Target="http://wlochy.praktycznyprzewodnik.eu/regiony-wloch/piemont/turyn/" TargetMode="External"/><Relationship Id="rId7" Type="http://schemas.openxmlformats.org/officeDocument/2006/relationships/hyperlink" Target="http://turyn.lovetotravel.pl/" TargetMode="External"/><Relationship Id="rId12" Type="http://schemas.openxmlformats.org/officeDocument/2006/relationships/hyperlink" Target="http://www.zoover.pl/wochy/piemont/turyn/atrakcje-turystyczne" TargetMode="External"/><Relationship Id="rId2" Type="http://schemas.openxmlformats.org/officeDocument/2006/relationships/hyperlink" Target="http://pl.wikipedia.org/wiki/Chicago" TargetMode="External"/><Relationship Id="rId1" Type="http://schemas.openxmlformats.org/officeDocument/2006/relationships/slideLayout" Target="../slideLayouts/slideLayout2.xml"/><Relationship Id="rId6" Type="http://schemas.openxmlformats.org/officeDocument/2006/relationships/hyperlink" Target="http://podroze.onet.pl/szanghaj-powala-na-kolana/dmy0d" TargetMode="External"/><Relationship Id="rId11" Type="http://schemas.openxmlformats.org/officeDocument/2006/relationships/hyperlink" Target="http://portalwiedzy.onet.pl/77945,,,,bombaj,haslo.html" TargetMode="External"/><Relationship Id="rId5" Type="http://schemas.openxmlformats.org/officeDocument/2006/relationships/hyperlink" Target="http://pl.wikipedia.org/wiki/Turyn" TargetMode="External"/><Relationship Id="rId10" Type="http://schemas.openxmlformats.org/officeDocument/2006/relationships/hyperlink" Target="http://pl.wikipedia.org/wiki/Szanghaj" TargetMode="External"/><Relationship Id="rId4" Type="http://schemas.openxmlformats.org/officeDocument/2006/relationships/hyperlink" Target="http://www.esky.pl/" TargetMode="External"/><Relationship Id="rId9" Type="http://schemas.openxmlformats.org/officeDocument/2006/relationships/hyperlink" Target="http://pl.wikipedia.org/wiki/Mumbaj"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Admin\Desktop\Festiwal\Prezentacja%20Film.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7563" y="1730375"/>
            <a:ext cx="5648325" cy="1204913"/>
          </a:xfrm>
        </p:spPr>
        <p:txBody>
          <a:bodyPr/>
          <a:lstStyle/>
          <a:p>
            <a:pPr fontAlgn="auto">
              <a:spcAft>
                <a:spcPts val="0"/>
              </a:spcAft>
              <a:defRPr/>
            </a:pPr>
            <a:r>
              <a:rPr lang="pl-PL" dirty="0" smtClean="0"/>
              <a:t>Oferty podróży </a:t>
            </a:r>
            <a:br>
              <a:rPr lang="pl-PL" dirty="0" smtClean="0"/>
            </a:br>
            <a:r>
              <a:rPr lang="pl-PL" sz="4800" dirty="0" smtClean="0">
                <a:solidFill>
                  <a:srgbClr val="C00000"/>
                </a:solidFill>
              </a:rPr>
              <a:t>DOokoła świata</a:t>
            </a:r>
            <a:endParaRPr lang="pl-PL" sz="4800" dirty="0">
              <a:solidFill>
                <a:srgbClr val="C00000"/>
              </a:solidFill>
            </a:endParaRPr>
          </a:p>
        </p:txBody>
      </p:sp>
      <p:pic>
        <p:nvPicPr>
          <p:cNvPr id="14338" name="Picture 2" descr="C:\Program Files (x86)\Microsoft Office\MEDIA\CAGCAT10\j0157763.wmf"/>
          <p:cNvPicPr>
            <a:picLocks noChangeAspect="1" noChangeArrowheads="1"/>
          </p:cNvPicPr>
          <p:nvPr/>
        </p:nvPicPr>
        <p:blipFill>
          <a:blip r:embed="rId2"/>
          <a:srcRect/>
          <a:stretch>
            <a:fillRect/>
          </a:stretch>
        </p:blipFill>
        <p:spPr bwMode="auto">
          <a:xfrm>
            <a:off x="7086600" y="381000"/>
            <a:ext cx="1795463" cy="1811338"/>
          </a:xfrm>
          <a:prstGeom prst="rect">
            <a:avLst/>
          </a:prstGeom>
          <a:noFill/>
          <a:ln w="9525">
            <a:noFill/>
            <a:miter lim="800000"/>
            <a:headEnd/>
            <a:tailEnd/>
          </a:ln>
        </p:spPr>
      </p:pic>
      <p:pic>
        <p:nvPicPr>
          <p:cNvPr id="14339" name="Picture 3" descr="C:\Program Files (x86)\Microsoft Office\MEDIA\CAGCAT10\j0195534.wmf"/>
          <p:cNvPicPr>
            <a:picLocks noChangeAspect="1" noChangeArrowheads="1"/>
          </p:cNvPicPr>
          <p:nvPr/>
        </p:nvPicPr>
        <p:blipFill>
          <a:blip r:embed="rId3"/>
          <a:srcRect/>
          <a:stretch>
            <a:fillRect/>
          </a:stretch>
        </p:blipFill>
        <p:spPr bwMode="auto">
          <a:xfrm>
            <a:off x="0" y="5040313"/>
            <a:ext cx="1476375" cy="1817687"/>
          </a:xfrm>
          <a:prstGeom prst="rect">
            <a:avLst/>
          </a:prstGeom>
          <a:noFill/>
          <a:ln w="9525">
            <a:noFill/>
            <a:miter lim="800000"/>
            <a:headEnd/>
            <a:tailEnd/>
          </a:ln>
        </p:spPr>
      </p:pic>
      <p:pic>
        <p:nvPicPr>
          <p:cNvPr id="14340" name="Picture 6" descr="C:\Program Files (x86)\Microsoft Office\MEDIA\CAGCAT10\j0301050.wmf"/>
          <p:cNvPicPr>
            <a:picLocks noChangeAspect="1" noChangeArrowheads="1"/>
          </p:cNvPicPr>
          <p:nvPr/>
        </p:nvPicPr>
        <p:blipFill>
          <a:blip r:embed="rId4"/>
          <a:srcRect/>
          <a:stretch>
            <a:fillRect/>
          </a:stretch>
        </p:blipFill>
        <p:spPr bwMode="auto">
          <a:xfrm>
            <a:off x="7061200" y="5278438"/>
            <a:ext cx="1820863" cy="13414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1012825" y="2338388"/>
            <a:ext cx="5213350" cy="1089025"/>
          </a:xfrm>
        </p:spPr>
        <p:txBody>
          <a:bodyPr/>
          <a:lstStyle/>
          <a:p>
            <a:pPr fontAlgn="auto">
              <a:spcAft>
                <a:spcPts val="0"/>
              </a:spcAft>
              <a:defRPr/>
            </a:pPr>
            <a:r>
              <a:rPr lang="pl-PL"/>
              <a:t>Prosimy dobrze przemyśleć swoją decyzję</a:t>
            </a:r>
            <a:endParaRPr lang="pl-PL"/>
          </a:p>
        </p:txBody>
      </p:sp>
      <p:sp>
        <p:nvSpPr>
          <p:cNvPr id="24578" name="Text Placeholder 5"/>
          <p:cNvSpPr>
            <a:spLocks noGrp="1"/>
          </p:cNvSpPr>
          <p:nvPr>
            <p:ph type="body" sz="half" idx="2"/>
          </p:nvPr>
        </p:nvSpPr>
        <p:spPr>
          <a:xfrm rot="19140000">
            <a:off x="1922463" y="2455863"/>
            <a:ext cx="6994525" cy="2203450"/>
          </a:xfrm>
        </p:spPr>
        <p:txBody>
          <a:bodyPr/>
          <a:lstStyle/>
          <a:p>
            <a:r>
              <a:rPr lang="pl-PL" sz="6000">
                <a:solidFill>
                  <a:srgbClr val="002060"/>
                </a:solidFill>
              </a:rPr>
              <a:t>DO ZOBACZENIA W BIURZE !!!</a:t>
            </a:r>
            <a:r>
              <a:rPr lang="pl-PL" sz="6000"/>
              <a:t>W BIURZE !!!</a:t>
            </a:r>
          </a:p>
        </p:txBody>
      </p:sp>
      <p:sp>
        <p:nvSpPr>
          <p:cNvPr id="24579" name="TextBox 6"/>
          <p:cNvSpPr txBox="1">
            <a:spLocks noChangeArrowheads="1"/>
          </p:cNvSpPr>
          <p:nvPr/>
        </p:nvSpPr>
        <p:spPr bwMode="auto">
          <a:xfrm>
            <a:off x="6248400" y="6488113"/>
            <a:ext cx="2895600" cy="369887"/>
          </a:xfrm>
          <a:prstGeom prst="rect">
            <a:avLst/>
          </a:prstGeom>
          <a:noFill/>
          <a:ln w="9525">
            <a:noFill/>
            <a:miter lim="800000"/>
            <a:headEnd/>
            <a:tailEnd/>
          </a:ln>
        </p:spPr>
        <p:txBody>
          <a:bodyPr>
            <a:spAutoFit/>
          </a:bodyPr>
          <a:lstStyle/>
          <a:p>
            <a:r>
              <a:rPr lang="pl-PL">
                <a:latin typeface="Franklin Gothic Book"/>
              </a:rPr>
              <a:t>Biuro podróży „KOMPAS”</a:t>
            </a:r>
          </a:p>
        </p:txBody>
      </p:sp>
      <p:pic>
        <p:nvPicPr>
          <p:cNvPr id="24580" name="Picture 2" descr="C:\Program Files (x86)\Microsoft Office\MEDIA\CAGCAT10\j0293236.wmf"/>
          <p:cNvPicPr>
            <a:picLocks noChangeAspect="1" noChangeArrowheads="1"/>
          </p:cNvPicPr>
          <p:nvPr/>
        </p:nvPicPr>
        <p:blipFill>
          <a:blip r:embed="rId2"/>
          <a:srcRect/>
          <a:stretch>
            <a:fillRect/>
          </a:stretch>
        </p:blipFill>
        <p:spPr bwMode="auto">
          <a:xfrm>
            <a:off x="7086600" y="5334000"/>
            <a:ext cx="1565275" cy="1154113"/>
          </a:xfrm>
          <a:prstGeom prst="rect">
            <a:avLst/>
          </a:prstGeom>
          <a:noFill/>
          <a:ln w="9525">
            <a:noFill/>
            <a:miter lim="800000"/>
            <a:headEnd/>
            <a:tailEnd/>
          </a:ln>
        </p:spPr>
      </p:pic>
      <p:sp>
        <p:nvSpPr>
          <p:cNvPr id="2" name="Rectangle 1"/>
          <p:cNvSpPr/>
          <p:nvPr/>
        </p:nvSpPr>
        <p:spPr>
          <a:xfrm>
            <a:off x="0" y="228600"/>
            <a:ext cx="4572000" cy="1200150"/>
          </a:xfrm>
          <a:prstGeom prst="rect">
            <a:avLst/>
          </a:prstGeom>
        </p:spPr>
        <p:txBody>
          <a:bodyPr>
            <a:spAutoFit/>
          </a:bodyPr>
          <a:lstStyle/>
          <a:p>
            <a:pPr fontAlgn="auto">
              <a:spcBef>
                <a:spcPts val="0"/>
              </a:spcBef>
              <a:spcAft>
                <a:spcPts val="0"/>
              </a:spcAft>
              <a:defRPr/>
            </a:pPr>
            <a:r>
              <a:rPr lang="pl-PL" dirty="0">
                <a:solidFill>
                  <a:schemeClr val="accent4">
                    <a:lumMod val="40000"/>
                    <a:lumOff val="60000"/>
                  </a:schemeClr>
                </a:solidFill>
                <a:latin typeface="+mn-lt"/>
                <a:cs typeface="+mn-cs"/>
              </a:rPr>
              <a:t> </a:t>
            </a:r>
            <a:r>
              <a:rPr lang="pl-PL" b="1" dirty="0">
                <a:solidFill>
                  <a:schemeClr val="accent4">
                    <a:lumMod val="40000"/>
                    <a:lumOff val="60000"/>
                  </a:schemeClr>
                </a:solidFill>
                <a:latin typeface="+mn-lt"/>
                <a:cs typeface="+mn-cs"/>
              </a:rPr>
              <a:t>ŹRÓDŁA</a:t>
            </a:r>
          </a:p>
          <a:p>
            <a:pPr fontAlgn="auto">
              <a:spcBef>
                <a:spcPts val="0"/>
              </a:spcBef>
              <a:spcAft>
                <a:spcPts val="0"/>
              </a:spcAft>
              <a:defRPr/>
            </a:pPr>
            <a:r>
              <a:rPr lang="pl-PL" b="1" dirty="0">
                <a:solidFill>
                  <a:schemeClr val="accent4">
                    <a:lumMod val="40000"/>
                    <a:lumOff val="60000"/>
                  </a:schemeClr>
                </a:solidFill>
                <a:latin typeface="+mn-lt"/>
                <a:cs typeface="+mn-cs"/>
                <a:hlinkClick r:id="rId3"/>
              </a:rPr>
              <a:t>http</a:t>
            </a:r>
            <a:r>
              <a:rPr lang="pl-PL" b="1" dirty="0">
                <a:solidFill>
                  <a:schemeClr val="accent4">
                    <a:lumMod val="40000"/>
                    <a:lumOff val="60000"/>
                  </a:schemeClr>
                </a:solidFill>
                <a:latin typeface="+mn-lt"/>
                <a:cs typeface="+mn-cs"/>
                <a:hlinkClick r:id="rId3"/>
              </a:rPr>
              <a:t>://www.constructalia.com/polski/galeria_projektow/chiny/shanghai_world_financial_center#.U2fnx1V_uYE</a:t>
            </a:r>
            <a:endParaRPr lang="pl-PL" b="1" dirty="0">
              <a:solidFill>
                <a:schemeClr val="accent4">
                  <a:lumMod val="40000"/>
                  <a:lumOff val="60000"/>
                </a:schemeClr>
              </a:solidFill>
              <a:latin typeface="+mn-lt"/>
              <a:cs typeface="+mn-cs"/>
            </a:endParaRPr>
          </a:p>
        </p:txBody>
      </p:sp>
      <p:sp>
        <p:nvSpPr>
          <p:cNvPr id="24582" name="Rectangle 2"/>
          <p:cNvSpPr>
            <a:spLocks noChangeArrowheads="1"/>
          </p:cNvSpPr>
          <p:nvPr/>
        </p:nvSpPr>
        <p:spPr bwMode="auto">
          <a:xfrm>
            <a:off x="1295400" y="228600"/>
            <a:ext cx="1227138" cy="369888"/>
          </a:xfrm>
          <a:prstGeom prst="rect">
            <a:avLst/>
          </a:prstGeom>
          <a:noFill/>
          <a:ln w="9525">
            <a:noFill/>
            <a:miter lim="800000"/>
            <a:headEnd/>
            <a:tailEnd/>
          </a:ln>
        </p:spPr>
        <p:txBody>
          <a:bodyPr wrap="none">
            <a:spAutoFit/>
          </a:bodyPr>
          <a:lstStyle/>
          <a:p>
            <a:r>
              <a:rPr lang="pl-PL">
                <a:latin typeface="Franklin Gothic Book"/>
              </a:rPr>
              <a:t>5.05.2014</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Obraz 3" descr="plakat.jpg"/>
          <p:cNvPicPr>
            <a:picLocks noChangeAspect="1"/>
          </p:cNvPicPr>
          <p:nvPr/>
        </p:nvPicPr>
        <p:blipFill>
          <a:blip r:embed="rId2"/>
          <a:srcRect/>
          <a:stretch>
            <a:fillRect/>
          </a:stretch>
        </p:blipFill>
        <p:spPr bwMode="auto">
          <a:xfrm>
            <a:off x="2438400" y="228600"/>
            <a:ext cx="4191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Obraz 5" descr="ballyharvey_logo.jpg"/>
          <p:cNvPicPr>
            <a:picLocks noChangeAspect="1"/>
          </p:cNvPicPr>
          <p:nvPr/>
        </p:nvPicPr>
        <p:blipFill>
          <a:blip r:embed="rId2"/>
          <a:srcRect/>
          <a:stretch>
            <a:fillRect/>
          </a:stretch>
        </p:blipFill>
        <p:spPr bwMode="auto">
          <a:xfrm rot="-2089963">
            <a:off x="5737225" y="2665413"/>
            <a:ext cx="2571750" cy="1419225"/>
          </a:xfrm>
          <a:prstGeom prst="rect">
            <a:avLst/>
          </a:prstGeom>
          <a:noFill/>
          <a:ln w="9525">
            <a:noFill/>
            <a:miter lim="800000"/>
            <a:headEnd/>
            <a:tailEnd/>
          </a:ln>
        </p:spPr>
      </p:pic>
      <p:sp>
        <p:nvSpPr>
          <p:cNvPr id="16386" name="Content Placeholder 2"/>
          <p:cNvSpPr>
            <a:spLocks noGrp="1"/>
          </p:cNvSpPr>
          <p:nvPr>
            <p:ph idx="1"/>
          </p:nvPr>
        </p:nvSpPr>
        <p:spPr>
          <a:xfrm>
            <a:off x="152400" y="152400"/>
            <a:ext cx="8839200" cy="5029200"/>
          </a:xfrm>
        </p:spPr>
        <p:txBody>
          <a:bodyPr/>
          <a:lstStyle/>
          <a:p>
            <a:r>
              <a:rPr lang="pl-PL" i="1" smtClean="0">
                <a:latin typeface="Calibri Light" pitchFamily="34" charset="0"/>
                <a:cs typeface="Arial" charset="0"/>
              </a:rPr>
              <a:t>Londyn</a:t>
            </a:r>
            <a:r>
              <a:rPr lang="pl-PL" b="0" i="1" smtClean="0">
                <a:latin typeface="Calibri Light" pitchFamily="34" charset="0"/>
                <a:cs typeface="Arial" charset="0"/>
              </a:rPr>
              <a:t> – </a:t>
            </a:r>
            <a:r>
              <a:rPr lang="pl-PL" i="1" smtClean="0">
                <a:latin typeface="Calibri Light" pitchFamily="34" charset="0"/>
                <a:cs typeface="Arial" charset="0"/>
              </a:rPr>
              <a:t>Paryż</a:t>
            </a:r>
            <a:r>
              <a:rPr lang="pl-PL" b="0" i="1" smtClean="0">
                <a:latin typeface="Calibri Light" pitchFamily="34" charset="0"/>
                <a:cs typeface="Arial" charset="0"/>
              </a:rPr>
              <a:t> – czas podróży </a:t>
            </a:r>
            <a:r>
              <a:rPr lang="pl-PL" i="1" smtClean="0">
                <a:latin typeface="Calibri Light" pitchFamily="34" charset="0"/>
                <a:cs typeface="Arial" charset="0"/>
              </a:rPr>
              <a:t>1</a:t>
            </a:r>
            <a:r>
              <a:rPr lang="pl-PL" b="0" i="1" smtClean="0">
                <a:latin typeface="Calibri Light" pitchFamily="34" charset="0"/>
                <a:cs typeface="Arial" charset="0"/>
              </a:rPr>
              <a:t>h</a:t>
            </a:r>
            <a:r>
              <a:rPr lang="pl-PL" i="1" smtClean="0">
                <a:latin typeface="Calibri Light" pitchFamily="34" charset="0"/>
                <a:cs typeface="Arial" charset="0"/>
              </a:rPr>
              <a:t>15</a:t>
            </a:r>
            <a:r>
              <a:rPr lang="pl-PL" b="0" i="1" smtClean="0">
                <a:latin typeface="Calibri Light" pitchFamily="34" charset="0"/>
                <a:cs typeface="Arial" charset="0"/>
              </a:rPr>
              <a:t>min. – koszt </a:t>
            </a:r>
            <a:r>
              <a:rPr lang="pl-PL" i="1" smtClean="0">
                <a:latin typeface="Calibri Light" pitchFamily="34" charset="0"/>
                <a:cs typeface="Arial" charset="0"/>
              </a:rPr>
              <a:t>352 </a:t>
            </a:r>
            <a:r>
              <a:rPr lang="pl-PL" b="0" i="1" smtClean="0">
                <a:latin typeface="Calibri Light" pitchFamily="34" charset="0"/>
                <a:cs typeface="Arial" charset="0"/>
              </a:rPr>
              <a:t>zł </a:t>
            </a:r>
          </a:p>
          <a:p>
            <a:r>
              <a:rPr lang="pl-PL" i="1" smtClean="0">
                <a:latin typeface="Calibri Light" pitchFamily="34" charset="0"/>
                <a:cs typeface="Arial" charset="0"/>
              </a:rPr>
              <a:t>Paryż</a:t>
            </a:r>
            <a:r>
              <a:rPr lang="pl-PL" b="0" i="1" smtClean="0">
                <a:latin typeface="Calibri Light" pitchFamily="34" charset="0"/>
                <a:cs typeface="Arial" charset="0"/>
              </a:rPr>
              <a:t> – </a:t>
            </a:r>
            <a:r>
              <a:rPr lang="pl-PL" i="1" smtClean="0">
                <a:latin typeface="Calibri Light" pitchFamily="34" charset="0"/>
                <a:cs typeface="Arial" charset="0"/>
              </a:rPr>
              <a:t>Turyn</a:t>
            </a:r>
            <a:r>
              <a:rPr lang="pl-PL" b="0" i="1" smtClean="0">
                <a:latin typeface="Calibri Light" pitchFamily="34" charset="0"/>
                <a:cs typeface="Arial" charset="0"/>
              </a:rPr>
              <a:t> – czas podróży  </a:t>
            </a:r>
            <a:r>
              <a:rPr lang="pl-PL" i="1" smtClean="0">
                <a:latin typeface="Calibri Light" pitchFamily="34" charset="0"/>
                <a:cs typeface="Arial" charset="0"/>
              </a:rPr>
              <a:t>1</a:t>
            </a:r>
            <a:r>
              <a:rPr lang="pl-PL" b="0" i="1" smtClean="0">
                <a:latin typeface="Calibri Light" pitchFamily="34" charset="0"/>
                <a:cs typeface="Arial" charset="0"/>
              </a:rPr>
              <a:t>h</a:t>
            </a:r>
            <a:r>
              <a:rPr lang="pl-PL" i="1" smtClean="0">
                <a:latin typeface="Calibri Light" pitchFamily="34" charset="0"/>
                <a:cs typeface="Arial" charset="0"/>
              </a:rPr>
              <a:t>35</a:t>
            </a:r>
            <a:r>
              <a:rPr lang="pl-PL" b="0" i="1" smtClean="0">
                <a:latin typeface="Calibri Light" pitchFamily="34" charset="0"/>
                <a:cs typeface="Arial" charset="0"/>
              </a:rPr>
              <a:t>min. – koszt </a:t>
            </a:r>
            <a:r>
              <a:rPr lang="pl-PL" i="1" smtClean="0">
                <a:latin typeface="Calibri Light" pitchFamily="34" charset="0"/>
                <a:cs typeface="Arial" charset="0"/>
              </a:rPr>
              <a:t>2401</a:t>
            </a:r>
            <a:r>
              <a:rPr lang="pl-PL" b="0" i="1" smtClean="0">
                <a:latin typeface="Calibri Light" pitchFamily="34" charset="0"/>
                <a:cs typeface="Arial" charset="0"/>
              </a:rPr>
              <a:t> zł</a:t>
            </a:r>
          </a:p>
          <a:p>
            <a:r>
              <a:rPr lang="pl-PL" i="1" smtClean="0">
                <a:latin typeface="Calibri Light" pitchFamily="34" charset="0"/>
                <a:cs typeface="Arial" charset="0"/>
              </a:rPr>
              <a:t>Turyn</a:t>
            </a:r>
            <a:r>
              <a:rPr lang="pl-PL" b="0" i="1" smtClean="0">
                <a:latin typeface="Calibri Light" pitchFamily="34" charset="0"/>
                <a:cs typeface="Arial" charset="0"/>
              </a:rPr>
              <a:t> – </a:t>
            </a:r>
            <a:r>
              <a:rPr lang="pl-PL" i="1" smtClean="0">
                <a:latin typeface="Calibri Light" pitchFamily="34" charset="0"/>
                <a:cs typeface="Arial" charset="0"/>
              </a:rPr>
              <a:t>Brindisi </a:t>
            </a:r>
            <a:r>
              <a:rPr lang="pl-PL" b="0" i="1" smtClean="0">
                <a:latin typeface="Calibri Light" pitchFamily="34" charset="0"/>
                <a:cs typeface="Arial" charset="0"/>
              </a:rPr>
              <a:t>– czas podróży  </a:t>
            </a:r>
            <a:r>
              <a:rPr lang="pl-PL" i="1" smtClean="0">
                <a:latin typeface="Calibri Light" pitchFamily="34" charset="0"/>
                <a:cs typeface="Arial" charset="0"/>
              </a:rPr>
              <a:t>2</a:t>
            </a:r>
            <a:r>
              <a:rPr lang="pl-PL" b="0" i="1" smtClean="0">
                <a:latin typeface="Calibri Light" pitchFamily="34" charset="0"/>
                <a:cs typeface="Arial" charset="0"/>
              </a:rPr>
              <a:t>h</a:t>
            </a:r>
            <a:r>
              <a:rPr lang="pl-PL" i="1" smtClean="0">
                <a:latin typeface="Calibri Light" pitchFamily="34" charset="0"/>
                <a:cs typeface="Arial" charset="0"/>
              </a:rPr>
              <a:t>30</a:t>
            </a:r>
            <a:r>
              <a:rPr lang="pl-PL" b="0" i="1" smtClean="0">
                <a:latin typeface="Calibri Light" pitchFamily="34" charset="0"/>
                <a:cs typeface="Arial" charset="0"/>
              </a:rPr>
              <a:t>min. – koszt </a:t>
            </a:r>
            <a:r>
              <a:rPr lang="pl-PL" i="1" smtClean="0">
                <a:latin typeface="Calibri Light" pitchFamily="34" charset="0"/>
                <a:cs typeface="Arial" charset="0"/>
              </a:rPr>
              <a:t>304</a:t>
            </a:r>
            <a:r>
              <a:rPr lang="pl-PL" b="0" i="1" smtClean="0">
                <a:latin typeface="Calibri Light" pitchFamily="34" charset="0"/>
                <a:cs typeface="Arial" charset="0"/>
              </a:rPr>
              <a:t> zł</a:t>
            </a:r>
          </a:p>
          <a:p>
            <a:r>
              <a:rPr lang="pl-PL" i="1" smtClean="0">
                <a:latin typeface="Calibri Light" pitchFamily="34" charset="0"/>
                <a:cs typeface="Arial" charset="0"/>
              </a:rPr>
              <a:t>Brindisi</a:t>
            </a:r>
            <a:r>
              <a:rPr lang="pl-PL" b="0" i="1" smtClean="0">
                <a:latin typeface="Calibri Light" pitchFamily="34" charset="0"/>
                <a:cs typeface="Arial" charset="0"/>
              </a:rPr>
              <a:t> –</a:t>
            </a:r>
            <a:r>
              <a:rPr lang="pl-PL" i="1" smtClean="0">
                <a:latin typeface="Calibri Light" pitchFamily="34" charset="0"/>
                <a:cs typeface="Arial" charset="0"/>
              </a:rPr>
              <a:t> Suez</a:t>
            </a:r>
            <a:r>
              <a:rPr lang="pl-PL" b="0" i="1" smtClean="0">
                <a:latin typeface="Calibri Light" pitchFamily="34" charset="0"/>
                <a:cs typeface="Arial" charset="0"/>
              </a:rPr>
              <a:t> – czas podróży </a:t>
            </a:r>
            <a:r>
              <a:rPr lang="pl-PL" i="1" smtClean="0">
                <a:latin typeface="Calibri Light" pitchFamily="34" charset="0"/>
                <a:cs typeface="Arial" charset="0"/>
              </a:rPr>
              <a:t>2</a:t>
            </a:r>
            <a:r>
              <a:rPr lang="pl-PL" b="0" i="1" smtClean="0">
                <a:latin typeface="Calibri Light" pitchFamily="34" charset="0"/>
                <a:cs typeface="Arial" charset="0"/>
              </a:rPr>
              <a:t>h</a:t>
            </a:r>
            <a:r>
              <a:rPr lang="pl-PL" i="1" smtClean="0">
                <a:latin typeface="Calibri Light" pitchFamily="34" charset="0"/>
                <a:cs typeface="Arial" charset="0"/>
              </a:rPr>
              <a:t>15</a:t>
            </a:r>
            <a:r>
              <a:rPr lang="pl-PL" b="0" i="1" smtClean="0">
                <a:latin typeface="Calibri Light" pitchFamily="34" charset="0"/>
                <a:cs typeface="Arial" charset="0"/>
              </a:rPr>
              <a:t>min. – koszt </a:t>
            </a:r>
            <a:r>
              <a:rPr lang="pl-PL" i="1" smtClean="0">
                <a:latin typeface="Calibri Light" pitchFamily="34" charset="0"/>
                <a:cs typeface="Arial" charset="0"/>
              </a:rPr>
              <a:t>2202</a:t>
            </a:r>
            <a:r>
              <a:rPr lang="pl-PL" b="0" i="1" smtClean="0">
                <a:latin typeface="Calibri Light" pitchFamily="34" charset="0"/>
                <a:cs typeface="Arial" charset="0"/>
              </a:rPr>
              <a:t> zł</a:t>
            </a:r>
          </a:p>
          <a:p>
            <a:r>
              <a:rPr lang="pl-PL" i="1" smtClean="0">
                <a:latin typeface="Calibri Light" pitchFamily="34" charset="0"/>
                <a:cs typeface="Arial" charset="0"/>
              </a:rPr>
              <a:t>Suez</a:t>
            </a:r>
            <a:r>
              <a:rPr lang="pl-PL" b="0" i="1" smtClean="0">
                <a:latin typeface="Calibri Light" pitchFamily="34" charset="0"/>
                <a:cs typeface="Arial" charset="0"/>
              </a:rPr>
              <a:t> – </a:t>
            </a:r>
            <a:r>
              <a:rPr lang="pl-PL" i="1" smtClean="0">
                <a:latin typeface="Calibri Light" pitchFamily="34" charset="0"/>
                <a:cs typeface="Arial" charset="0"/>
              </a:rPr>
              <a:t>Bombaj</a:t>
            </a:r>
            <a:r>
              <a:rPr lang="pl-PL" b="0" i="1" smtClean="0">
                <a:latin typeface="Calibri Light" pitchFamily="34" charset="0"/>
                <a:cs typeface="Arial" charset="0"/>
              </a:rPr>
              <a:t> – czas podróży </a:t>
            </a:r>
            <a:r>
              <a:rPr lang="pl-PL" i="1" smtClean="0">
                <a:latin typeface="Calibri Light" pitchFamily="34" charset="0"/>
                <a:cs typeface="Arial" charset="0"/>
              </a:rPr>
              <a:t>6</a:t>
            </a:r>
            <a:r>
              <a:rPr lang="pl-PL" b="0" i="1" smtClean="0">
                <a:latin typeface="Calibri Light" pitchFamily="34" charset="0"/>
                <a:cs typeface="Arial" charset="0"/>
              </a:rPr>
              <a:t>h</a:t>
            </a:r>
            <a:r>
              <a:rPr lang="pl-PL" i="1" smtClean="0">
                <a:latin typeface="Calibri Light" pitchFamily="34" charset="0"/>
                <a:cs typeface="Arial" charset="0"/>
              </a:rPr>
              <a:t>24</a:t>
            </a:r>
            <a:r>
              <a:rPr lang="pl-PL" b="0" i="1" smtClean="0">
                <a:latin typeface="Calibri Light" pitchFamily="34" charset="0"/>
                <a:cs typeface="Arial" charset="0"/>
              </a:rPr>
              <a:t>min. – koszt </a:t>
            </a:r>
            <a:r>
              <a:rPr lang="pl-PL" i="1" smtClean="0">
                <a:latin typeface="Calibri Light" pitchFamily="34" charset="0"/>
                <a:cs typeface="Arial" charset="0"/>
              </a:rPr>
              <a:t>761</a:t>
            </a:r>
            <a:r>
              <a:rPr lang="pl-PL" b="0" i="1" smtClean="0">
                <a:latin typeface="Calibri Light" pitchFamily="34" charset="0"/>
                <a:cs typeface="Arial" charset="0"/>
              </a:rPr>
              <a:t> zł</a:t>
            </a:r>
          </a:p>
          <a:p>
            <a:r>
              <a:rPr lang="pl-PL" i="1" smtClean="0">
                <a:latin typeface="Calibri Light" pitchFamily="34" charset="0"/>
                <a:cs typeface="Arial" charset="0"/>
              </a:rPr>
              <a:t>Bombaj</a:t>
            </a:r>
            <a:r>
              <a:rPr lang="pl-PL" b="0" i="1" smtClean="0">
                <a:latin typeface="Calibri Light" pitchFamily="34" charset="0"/>
                <a:cs typeface="Arial" charset="0"/>
              </a:rPr>
              <a:t> – </a:t>
            </a:r>
            <a:r>
              <a:rPr lang="pl-PL" i="1" smtClean="0">
                <a:latin typeface="Calibri Light" pitchFamily="34" charset="0"/>
                <a:cs typeface="Arial" charset="0"/>
              </a:rPr>
              <a:t>Kalkuta</a:t>
            </a:r>
            <a:r>
              <a:rPr lang="pl-PL" b="0" i="1" smtClean="0">
                <a:latin typeface="Calibri Light" pitchFamily="34" charset="0"/>
                <a:cs typeface="Arial" charset="0"/>
              </a:rPr>
              <a:t> – czas podróży </a:t>
            </a:r>
            <a:r>
              <a:rPr lang="pl-PL" i="1" smtClean="0">
                <a:latin typeface="Calibri Light" pitchFamily="34" charset="0"/>
                <a:cs typeface="Arial" charset="0"/>
              </a:rPr>
              <a:t>2</a:t>
            </a:r>
            <a:r>
              <a:rPr lang="pl-PL" b="0" i="1" smtClean="0">
                <a:latin typeface="Calibri Light" pitchFamily="34" charset="0"/>
                <a:cs typeface="Arial" charset="0"/>
              </a:rPr>
              <a:t>h</a:t>
            </a:r>
            <a:r>
              <a:rPr lang="pl-PL" i="1" smtClean="0">
                <a:latin typeface="Calibri Light" pitchFamily="34" charset="0"/>
                <a:cs typeface="Arial" charset="0"/>
              </a:rPr>
              <a:t>40</a:t>
            </a:r>
            <a:r>
              <a:rPr lang="pl-PL" b="0" i="1" smtClean="0">
                <a:latin typeface="Calibri Light" pitchFamily="34" charset="0"/>
                <a:cs typeface="Arial" charset="0"/>
              </a:rPr>
              <a:t>min. – koszt </a:t>
            </a:r>
            <a:r>
              <a:rPr lang="pl-PL" i="1" smtClean="0">
                <a:latin typeface="Calibri Light" pitchFamily="34" charset="0"/>
                <a:cs typeface="Arial" charset="0"/>
              </a:rPr>
              <a:t>373</a:t>
            </a:r>
            <a:r>
              <a:rPr lang="pl-PL" b="0" i="1" smtClean="0">
                <a:latin typeface="Calibri Light" pitchFamily="34" charset="0"/>
                <a:cs typeface="Arial" charset="0"/>
              </a:rPr>
              <a:t> zł</a:t>
            </a:r>
          </a:p>
          <a:p>
            <a:r>
              <a:rPr lang="pl-PL" i="1" smtClean="0">
                <a:latin typeface="Calibri Light" pitchFamily="34" charset="0"/>
                <a:cs typeface="Arial" charset="0"/>
              </a:rPr>
              <a:t>Kalkuta</a:t>
            </a:r>
            <a:r>
              <a:rPr lang="pl-PL" b="0" i="1" smtClean="0">
                <a:latin typeface="Calibri Light" pitchFamily="34" charset="0"/>
                <a:cs typeface="Arial" charset="0"/>
              </a:rPr>
              <a:t> – </a:t>
            </a:r>
            <a:r>
              <a:rPr lang="pl-PL" i="1" smtClean="0">
                <a:latin typeface="Calibri Light" pitchFamily="34" charset="0"/>
                <a:cs typeface="Arial" charset="0"/>
              </a:rPr>
              <a:t>Hongkong</a:t>
            </a:r>
            <a:r>
              <a:rPr lang="pl-PL" b="0" i="1" smtClean="0">
                <a:latin typeface="Calibri Light" pitchFamily="34" charset="0"/>
                <a:cs typeface="Arial" charset="0"/>
              </a:rPr>
              <a:t> – czas podróży  </a:t>
            </a:r>
            <a:r>
              <a:rPr lang="pl-PL" i="1" smtClean="0">
                <a:latin typeface="Calibri Light" pitchFamily="34" charset="0"/>
                <a:cs typeface="Arial" charset="0"/>
              </a:rPr>
              <a:t>4</a:t>
            </a:r>
            <a:r>
              <a:rPr lang="pl-PL" b="0" i="1" smtClean="0">
                <a:latin typeface="Calibri Light" pitchFamily="34" charset="0"/>
                <a:cs typeface="Arial" charset="0"/>
              </a:rPr>
              <a:t>h</a:t>
            </a:r>
            <a:r>
              <a:rPr lang="pl-PL" i="1" smtClean="0">
                <a:latin typeface="Calibri Light" pitchFamily="34" charset="0"/>
                <a:cs typeface="Arial" charset="0"/>
              </a:rPr>
              <a:t>05</a:t>
            </a:r>
            <a:r>
              <a:rPr lang="pl-PL" b="0" i="1" smtClean="0">
                <a:latin typeface="Calibri Light" pitchFamily="34" charset="0"/>
                <a:cs typeface="Arial" charset="0"/>
              </a:rPr>
              <a:t>min. – koszt </a:t>
            </a:r>
            <a:r>
              <a:rPr lang="pl-PL" i="1" smtClean="0">
                <a:latin typeface="Calibri Light" pitchFamily="34" charset="0"/>
                <a:cs typeface="Arial" charset="0"/>
              </a:rPr>
              <a:t>3514</a:t>
            </a:r>
            <a:r>
              <a:rPr lang="pl-PL" b="0" i="1" smtClean="0">
                <a:latin typeface="Calibri Light" pitchFamily="34" charset="0"/>
                <a:cs typeface="Arial" charset="0"/>
              </a:rPr>
              <a:t> zł</a:t>
            </a:r>
          </a:p>
          <a:p>
            <a:r>
              <a:rPr lang="pl-PL" i="1" smtClean="0">
                <a:latin typeface="Calibri Light" pitchFamily="34" charset="0"/>
                <a:cs typeface="Arial" charset="0"/>
              </a:rPr>
              <a:t>Hongkong</a:t>
            </a:r>
            <a:r>
              <a:rPr lang="pl-PL" b="0" i="1" smtClean="0">
                <a:latin typeface="Calibri Light" pitchFamily="34" charset="0"/>
                <a:cs typeface="Arial" charset="0"/>
              </a:rPr>
              <a:t> – </a:t>
            </a:r>
            <a:r>
              <a:rPr lang="pl-PL" i="1" smtClean="0">
                <a:latin typeface="Calibri Light" pitchFamily="34" charset="0"/>
                <a:cs typeface="Arial" charset="0"/>
              </a:rPr>
              <a:t>Szanghaj</a:t>
            </a:r>
            <a:r>
              <a:rPr lang="pl-PL" b="0" i="1" smtClean="0">
                <a:latin typeface="Calibri Light" pitchFamily="34" charset="0"/>
                <a:cs typeface="Arial" charset="0"/>
              </a:rPr>
              <a:t> – czas podróży</a:t>
            </a:r>
            <a:r>
              <a:rPr lang="pl-PL" i="1" smtClean="0">
                <a:latin typeface="Calibri Light" pitchFamily="34" charset="0"/>
                <a:cs typeface="Arial" charset="0"/>
              </a:rPr>
              <a:t> 2</a:t>
            </a:r>
            <a:r>
              <a:rPr lang="pl-PL" b="0" i="1" smtClean="0">
                <a:latin typeface="Calibri Light" pitchFamily="34" charset="0"/>
                <a:cs typeface="Arial" charset="0"/>
              </a:rPr>
              <a:t>h</a:t>
            </a:r>
            <a:r>
              <a:rPr lang="pl-PL" i="1" smtClean="0">
                <a:latin typeface="Calibri Light" pitchFamily="34" charset="0"/>
                <a:cs typeface="Arial" charset="0"/>
              </a:rPr>
              <a:t>10</a:t>
            </a:r>
            <a:r>
              <a:rPr lang="pl-PL" b="0" i="1" smtClean="0">
                <a:latin typeface="Calibri Light" pitchFamily="34" charset="0"/>
                <a:cs typeface="Arial" charset="0"/>
              </a:rPr>
              <a:t>min. – koszt </a:t>
            </a:r>
            <a:r>
              <a:rPr lang="pl-PL" i="1" smtClean="0">
                <a:latin typeface="Calibri Light" pitchFamily="34" charset="0"/>
                <a:cs typeface="Arial" charset="0"/>
              </a:rPr>
              <a:t>528</a:t>
            </a:r>
            <a:r>
              <a:rPr lang="pl-PL" b="0" i="1" smtClean="0">
                <a:latin typeface="Calibri Light" pitchFamily="34" charset="0"/>
                <a:cs typeface="Arial" charset="0"/>
              </a:rPr>
              <a:t> zł</a:t>
            </a:r>
          </a:p>
          <a:p>
            <a:r>
              <a:rPr lang="pl-PL" i="1" smtClean="0">
                <a:latin typeface="Calibri Light" pitchFamily="34" charset="0"/>
                <a:cs typeface="Arial" charset="0"/>
              </a:rPr>
              <a:t>Szanghaj</a:t>
            </a:r>
            <a:r>
              <a:rPr lang="pl-PL" b="0" i="1" smtClean="0">
                <a:latin typeface="Calibri Light" pitchFamily="34" charset="0"/>
                <a:cs typeface="Arial" charset="0"/>
              </a:rPr>
              <a:t> – </a:t>
            </a:r>
            <a:r>
              <a:rPr lang="pl-PL" i="1" smtClean="0">
                <a:latin typeface="Calibri Light" pitchFamily="34" charset="0"/>
                <a:cs typeface="Arial" charset="0"/>
              </a:rPr>
              <a:t>Jokohama</a:t>
            </a:r>
            <a:r>
              <a:rPr lang="pl-PL" b="0" i="1" smtClean="0">
                <a:latin typeface="Calibri Light" pitchFamily="34" charset="0"/>
                <a:cs typeface="Arial" charset="0"/>
              </a:rPr>
              <a:t> – czas podróży </a:t>
            </a:r>
            <a:r>
              <a:rPr lang="pl-PL" i="1" smtClean="0">
                <a:latin typeface="Calibri Light" pitchFamily="34" charset="0"/>
                <a:cs typeface="Arial" charset="0"/>
              </a:rPr>
              <a:t>5</a:t>
            </a:r>
            <a:r>
              <a:rPr lang="pl-PL" b="0" i="1" smtClean="0">
                <a:latin typeface="Calibri Light" pitchFamily="34" charset="0"/>
                <a:cs typeface="Arial" charset="0"/>
              </a:rPr>
              <a:t>h</a:t>
            </a:r>
            <a:r>
              <a:rPr lang="pl-PL" i="1" smtClean="0">
                <a:latin typeface="Calibri Light" pitchFamily="34" charset="0"/>
                <a:cs typeface="Arial" charset="0"/>
              </a:rPr>
              <a:t>00</a:t>
            </a:r>
            <a:r>
              <a:rPr lang="pl-PL" b="0" i="1" smtClean="0">
                <a:latin typeface="Calibri Light" pitchFamily="34" charset="0"/>
                <a:cs typeface="Arial" charset="0"/>
              </a:rPr>
              <a:t>min. – koszt </a:t>
            </a:r>
            <a:r>
              <a:rPr lang="pl-PL" i="1" smtClean="0">
                <a:latin typeface="Calibri Light" pitchFamily="34" charset="0"/>
                <a:cs typeface="Arial" charset="0"/>
              </a:rPr>
              <a:t>559</a:t>
            </a:r>
            <a:r>
              <a:rPr lang="pl-PL" b="0" i="1" smtClean="0">
                <a:latin typeface="Calibri Light" pitchFamily="34" charset="0"/>
                <a:cs typeface="Arial" charset="0"/>
              </a:rPr>
              <a:t> zł</a:t>
            </a:r>
          </a:p>
          <a:p>
            <a:r>
              <a:rPr lang="pl-PL" i="1" smtClean="0">
                <a:latin typeface="Calibri Light" pitchFamily="34" charset="0"/>
                <a:cs typeface="Arial" charset="0"/>
              </a:rPr>
              <a:t>Jokohama</a:t>
            </a:r>
            <a:r>
              <a:rPr lang="pl-PL" b="0" i="1" smtClean="0">
                <a:latin typeface="Calibri Light" pitchFamily="34" charset="0"/>
                <a:cs typeface="Arial" charset="0"/>
              </a:rPr>
              <a:t> – </a:t>
            </a:r>
            <a:r>
              <a:rPr lang="pl-PL" i="1" smtClean="0">
                <a:latin typeface="Calibri Light" pitchFamily="34" charset="0"/>
                <a:cs typeface="Arial" charset="0"/>
              </a:rPr>
              <a:t>Chicago</a:t>
            </a:r>
            <a:r>
              <a:rPr lang="pl-PL" b="0" i="1" smtClean="0">
                <a:latin typeface="Calibri Light" pitchFamily="34" charset="0"/>
                <a:cs typeface="Arial" charset="0"/>
              </a:rPr>
              <a:t> – czas podróży </a:t>
            </a:r>
            <a:r>
              <a:rPr lang="pl-PL" i="1" smtClean="0">
                <a:latin typeface="Calibri Light" pitchFamily="34" charset="0"/>
                <a:cs typeface="Arial" charset="0"/>
              </a:rPr>
              <a:t>14</a:t>
            </a:r>
            <a:r>
              <a:rPr lang="pl-PL" b="0" i="1" smtClean="0">
                <a:latin typeface="Calibri Light" pitchFamily="34" charset="0"/>
                <a:cs typeface="Arial" charset="0"/>
              </a:rPr>
              <a:t>h</a:t>
            </a:r>
            <a:r>
              <a:rPr lang="pl-PL" i="1" smtClean="0">
                <a:latin typeface="Calibri Light" pitchFamily="34" charset="0"/>
                <a:cs typeface="Arial" charset="0"/>
              </a:rPr>
              <a:t>15</a:t>
            </a:r>
            <a:r>
              <a:rPr lang="pl-PL" b="0" i="1" smtClean="0">
                <a:latin typeface="Calibri Light" pitchFamily="34" charset="0"/>
                <a:cs typeface="Arial" charset="0"/>
              </a:rPr>
              <a:t>min. – koszt </a:t>
            </a:r>
            <a:r>
              <a:rPr lang="pl-PL" i="1" smtClean="0">
                <a:latin typeface="Calibri Light" pitchFamily="34" charset="0"/>
                <a:cs typeface="Arial" charset="0"/>
              </a:rPr>
              <a:t>2483</a:t>
            </a:r>
            <a:r>
              <a:rPr lang="pl-PL" b="0" i="1" smtClean="0">
                <a:latin typeface="Calibri Light" pitchFamily="34" charset="0"/>
                <a:cs typeface="Arial" charset="0"/>
              </a:rPr>
              <a:t> zł</a:t>
            </a:r>
          </a:p>
          <a:p>
            <a:r>
              <a:rPr lang="pl-PL" i="1" smtClean="0">
                <a:latin typeface="Calibri Light" pitchFamily="34" charset="0"/>
                <a:cs typeface="Arial" charset="0"/>
              </a:rPr>
              <a:t>Chicago</a:t>
            </a:r>
            <a:r>
              <a:rPr lang="pl-PL" b="0" i="1" smtClean="0">
                <a:latin typeface="Calibri Light" pitchFamily="34" charset="0"/>
                <a:cs typeface="Arial" charset="0"/>
              </a:rPr>
              <a:t> – </a:t>
            </a:r>
            <a:r>
              <a:rPr lang="pl-PL" i="1" smtClean="0">
                <a:latin typeface="Calibri Light" pitchFamily="34" charset="0"/>
                <a:cs typeface="Arial" charset="0"/>
              </a:rPr>
              <a:t>Salt</a:t>
            </a:r>
            <a:r>
              <a:rPr lang="pl-PL" b="0" i="1" smtClean="0">
                <a:latin typeface="Calibri Light" pitchFamily="34" charset="0"/>
                <a:cs typeface="Arial" charset="0"/>
              </a:rPr>
              <a:t> </a:t>
            </a:r>
            <a:r>
              <a:rPr lang="pl-PL" i="1" smtClean="0">
                <a:latin typeface="Calibri Light" pitchFamily="34" charset="0"/>
                <a:cs typeface="Arial" charset="0"/>
              </a:rPr>
              <a:t>Lake</a:t>
            </a:r>
            <a:r>
              <a:rPr lang="pl-PL" b="0" i="1" smtClean="0">
                <a:latin typeface="Calibri Light" pitchFamily="34" charset="0"/>
                <a:cs typeface="Arial" charset="0"/>
              </a:rPr>
              <a:t> </a:t>
            </a:r>
            <a:r>
              <a:rPr lang="pl-PL" i="1" smtClean="0">
                <a:latin typeface="Calibri Light" pitchFamily="34" charset="0"/>
                <a:cs typeface="Arial" charset="0"/>
              </a:rPr>
              <a:t>City</a:t>
            </a:r>
            <a:r>
              <a:rPr lang="pl-PL" b="0" i="1" smtClean="0">
                <a:latin typeface="Calibri Light" pitchFamily="34" charset="0"/>
                <a:cs typeface="Arial" charset="0"/>
              </a:rPr>
              <a:t> – czas podróży </a:t>
            </a:r>
            <a:r>
              <a:rPr lang="pl-PL" i="1" smtClean="0">
                <a:latin typeface="Calibri Light" pitchFamily="34" charset="0"/>
                <a:cs typeface="Arial" charset="0"/>
              </a:rPr>
              <a:t>3</a:t>
            </a:r>
            <a:r>
              <a:rPr lang="pl-PL" b="0" i="1" smtClean="0">
                <a:latin typeface="Calibri Light" pitchFamily="34" charset="0"/>
                <a:cs typeface="Arial" charset="0"/>
              </a:rPr>
              <a:t>h</a:t>
            </a:r>
            <a:r>
              <a:rPr lang="pl-PL" i="1" smtClean="0">
                <a:latin typeface="Calibri Light" pitchFamily="34" charset="0"/>
                <a:cs typeface="Arial" charset="0"/>
              </a:rPr>
              <a:t>32</a:t>
            </a:r>
            <a:r>
              <a:rPr lang="pl-PL" b="0" i="1" smtClean="0">
                <a:latin typeface="Calibri Light" pitchFamily="34" charset="0"/>
                <a:cs typeface="Arial" charset="0"/>
              </a:rPr>
              <a:t>min. – koszt </a:t>
            </a:r>
            <a:r>
              <a:rPr lang="pl-PL" i="1" smtClean="0">
                <a:latin typeface="Calibri Light" pitchFamily="34" charset="0"/>
                <a:cs typeface="Arial" charset="0"/>
              </a:rPr>
              <a:t>1256</a:t>
            </a:r>
            <a:r>
              <a:rPr lang="pl-PL" b="0" i="1" smtClean="0">
                <a:latin typeface="Calibri Light" pitchFamily="34" charset="0"/>
                <a:cs typeface="Arial" charset="0"/>
              </a:rPr>
              <a:t> zł</a:t>
            </a:r>
          </a:p>
          <a:p>
            <a:r>
              <a:rPr lang="pl-PL" i="1" smtClean="0">
                <a:latin typeface="Calibri Light" pitchFamily="34" charset="0"/>
                <a:cs typeface="Arial" charset="0"/>
              </a:rPr>
              <a:t>Salt</a:t>
            </a:r>
            <a:r>
              <a:rPr lang="pl-PL" b="0" i="1" smtClean="0">
                <a:latin typeface="Calibri Light" pitchFamily="34" charset="0"/>
                <a:cs typeface="Arial" charset="0"/>
              </a:rPr>
              <a:t> </a:t>
            </a:r>
            <a:r>
              <a:rPr lang="pl-PL" i="1" smtClean="0">
                <a:latin typeface="Calibri Light" pitchFamily="34" charset="0"/>
                <a:cs typeface="Arial" charset="0"/>
              </a:rPr>
              <a:t>Lake</a:t>
            </a:r>
            <a:r>
              <a:rPr lang="pl-PL" b="0" i="1" smtClean="0">
                <a:latin typeface="Calibri Light" pitchFamily="34" charset="0"/>
                <a:cs typeface="Arial" charset="0"/>
              </a:rPr>
              <a:t> </a:t>
            </a:r>
            <a:r>
              <a:rPr lang="pl-PL" i="1" smtClean="0">
                <a:latin typeface="Calibri Light" pitchFamily="34" charset="0"/>
                <a:cs typeface="Arial" charset="0"/>
              </a:rPr>
              <a:t>City</a:t>
            </a:r>
            <a:r>
              <a:rPr lang="pl-PL" b="0" i="1" smtClean="0">
                <a:latin typeface="Calibri Light" pitchFamily="34" charset="0"/>
                <a:cs typeface="Arial" charset="0"/>
              </a:rPr>
              <a:t> – </a:t>
            </a:r>
            <a:r>
              <a:rPr lang="pl-PL" i="1" smtClean="0">
                <a:latin typeface="Calibri Light" pitchFamily="34" charset="0"/>
                <a:cs typeface="Arial" charset="0"/>
              </a:rPr>
              <a:t>Hudson</a:t>
            </a:r>
            <a:r>
              <a:rPr lang="pl-PL" b="0" i="1" smtClean="0">
                <a:latin typeface="Calibri Light" pitchFamily="34" charset="0"/>
                <a:cs typeface="Arial" charset="0"/>
              </a:rPr>
              <a:t> – czas podróży </a:t>
            </a:r>
            <a:r>
              <a:rPr lang="pl-PL" i="1" smtClean="0">
                <a:latin typeface="Calibri Light" pitchFamily="34" charset="0"/>
                <a:cs typeface="Arial" charset="0"/>
              </a:rPr>
              <a:t>6</a:t>
            </a:r>
            <a:r>
              <a:rPr lang="pl-PL" b="0" i="1" smtClean="0">
                <a:latin typeface="Calibri Light" pitchFamily="34" charset="0"/>
                <a:cs typeface="Arial" charset="0"/>
              </a:rPr>
              <a:t>h</a:t>
            </a:r>
            <a:r>
              <a:rPr lang="pl-PL" i="1" smtClean="0">
                <a:latin typeface="Calibri Light" pitchFamily="34" charset="0"/>
                <a:cs typeface="Arial" charset="0"/>
              </a:rPr>
              <a:t>30</a:t>
            </a:r>
            <a:r>
              <a:rPr lang="pl-PL" b="0" i="1" smtClean="0">
                <a:latin typeface="Calibri Light" pitchFamily="34" charset="0"/>
                <a:cs typeface="Arial" charset="0"/>
              </a:rPr>
              <a:t>min. – koszt </a:t>
            </a:r>
            <a:r>
              <a:rPr lang="pl-PL" i="1" smtClean="0">
                <a:latin typeface="Calibri Light" pitchFamily="34" charset="0"/>
                <a:cs typeface="Arial" charset="0"/>
              </a:rPr>
              <a:t>1037</a:t>
            </a:r>
            <a:r>
              <a:rPr lang="pl-PL" b="0" i="1" smtClean="0">
                <a:latin typeface="Calibri Light" pitchFamily="34" charset="0"/>
                <a:cs typeface="Arial" charset="0"/>
              </a:rPr>
              <a:t> zł </a:t>
            </a:r>
          </a:p>
          <a:p>
            <a:r>
              <a:rPr lang="pl-PL" i="1" smtClean="0">
                <a:latin typeface="Calibri Light" pitchFamily="34" charset="0"/>
                <a:cs typeface="Arial" charset="0"/>
              </a:rPr>
              <a:t>Hudson</a:t>
            </a:r>
            <a:r>
              <a:rPr lang="pl-PL" b="0" i="1" smtClean="0">
                <a:latin typeface="Calibri Light" pitchFamily="34" charset="0"/>
                <a:cs typeface="Arial" charset="0"/>
              </a:rPr>
              <a:t> – </a:t>
            </a:r>
            <a:r>
              <a:rPr lang="pl-PL" i="1" smtClean="0">
                <a:latin typeface="Calibri Light" pitchFamily="34" charset="0"/>
                <a:cs typeface="Arial" charset="0"/>
              </a:rPr>
              <a:t>Liverpool</a:t>
            </a:r>
            <a:r>
              <a:rPr lang="pl-PL" b="0" i="1" smtClean="0">
                <a:latin typeface="Calibri Light" pitchFamily="34" charset="0"/>
                <a:cs typeface="Arial" charset="0"/>
              </a:rPr>
              <a:t> – czas podróży </a:t>
            </a:r>
            <a:r>
              <a:rPr lang="pl-PL" i="1" smtClean="0">
                <a:latin typeface="Calibri Light" pitchFamily="34" charset="0"/>
                <a:cs typeface="Arial" charset="0"/>
              </a:rPr>
              <a:t>9</a:t>
            </a:r>
            <a:r>
              <a:rPr lang="pl-PL" b="0" i="1" smtClean="0">
                <a:latin typeface="Calibri Light" pitchFamily="34" charset="0"/>
                <a:cs typeface="Arial" charset="0"/>
              </a:rPr>
              <a:t>h</a:t>
            </a:r>
            <a:r>
              <a:rPr lang="pl-PL" i="1" smtClean="0">
                <a:latin typeface="Calibri Light" pitchFamily="34" charset="0"/>
                <a:cs typeface="Arial" charset="0"/>
              </a:rPr>
              <a:t>08</a:t>
            </a:r>
            <a:r>
              <a:rPr lang="pl-PL" b="0" i="1" smtClean="0">
                <a:latin typeface="Calibri Light" pitchFamily="34" charset="0"/>
                <a:cs typeface="Arial" charset="0"/>
              </a:rPr>
              <a:t>min. – koszt </a:t>
            </a:r>
            <a:r>
              <a:rPr lang="pl-PL" i="1" smtClean="0">
                <a:latin typeface="Calibri Light" pitchFamily="34" charset="0"/>
                <a:cs typeface="Arial" charset="0"/>
              </a:rPr>
              <a:t>3687</a:t>
            </a:r>
            <a:r>
              <a:rPr lang="pl-PL" b="0" i="1" smtClean="0">
                <a:latin typeface="Calibri Light" pitchFamily="34" charset="0"/>
                <a:cs typeface="Arial" charset="0"/>
              </a:rPr>
              <a:t> zł                </a:t>
            </a:r>
            <a:r>
              <a:rPr lang="pl-PL" i="1" smtClean="0">
                <a:latin typeface="Calibri Light" pitchFamily="34" charset="0"/>
                <a:cs typeface="Arial" charset="0"/>
              </a:rPr>
              <a:t>Łączny koszt podróży – około </a:t>
            </a:r>
            <a:r>
              <a:rPr lang="pl-PL" i="1" smtClean="0">
                <a:solidFill>
                  <a:srgbClr val="FF0000"/>
                </a:solidFill>
                <a:latin typeface="Calibri Light" pitchFamily="34" charset="0"/>
                <a:cs typeface="Arial" charset="0"/>
              </a:rPr>
              <a:t>21.000</a:t>
            </a:r>
            <a:r>
              <a:rPr lang="pl-PL" i="1" smtClean="0">
                <a:latin typeface="Calibri Light" pitchFamily="34" charset="0"/>
                <a:cs typeface="Arial" charset="0"/>
              </a:rPr>
              <a:t> zł</a:t>
            </a:r>
          </a:p>
          <a:p>
            <a:r>
              <a:rPr lang="pl-PL" i="1" smtClean="0">
                <a:latin typeface="Calibri Light" pitchFamily="34" charset="0"/>
                <a:cs typeface="Arial" charset="0"/>
              </a:rPr>
              <a:t>Liverpool</a:t>
            </a:r>
            <a:r>
              <a:rPr lang="pl-PL" b="0" i="1" smtClean="0">
                <a:latin typeface="Calibri Light" pitchFamily="34" charset="0"/>
                <a:cs typeface="Arial" charset="0"/>
              </a:rPr>
              <a:t> – </a:t>
            </a:r>
            <a:r>
              <a:rPr lang="pl-PL" i="1" smtClean="0">
                <a:latin typeface="Calibri Light" pitchFamily="34" charset="0"/>
                <a:cs typeface="Arial" charset="0"/>
              </a:rPr>
              <a:t>Londyn</a:t>
            </a:r>
            <a:r>
              <a:rPr lang="pl-PL" b="0" i="1" smtClean="0">
                <a:latin typeface="Calibri Light" pitchFamily="34" charset="0"/>
                <a:cs typeface="Arial" charset="0"/>
              </a:rPr>
              <a:t> – czas podróży – </a:t>
            </a:r>
            <a:r>
              <a:rPr lang="pl-PL" i="1" smtClean="0">
                <a:latin typeface="Calibri Light" pitchFamily="34" charset="0"/>
                <a:cs typeface="Arial" charset="0"/>
              </a:rPr>
              <a:t>1</a:t>
            </a:r>
            <a:r>
              <a:rPr lang="pl-PL" b="0" i="1" smtClean="0">
                <a:latin typeface="Calibri Light" pitchFamily="34" charset="0"/>
                <a:cs typeface="Arial" charset="0"/>
              </a:rPr>
              <a:t>h</a:t>
            </a:r>
            <a:r>
              <a:rPr lang="pl-PL" i="1" smtClean="0">
                <a:latin typeface="Calibri Light" pitchFamily="34" charset="0"/>
                <a:cs typeface="Arial" charset="0"/>
              </a:rPr>
              <a:t>50</a:t>
            </a:r>
            <a:r>
              <a:rPr lang="pl-PL" b="0" i="1" smtClean="0">
                <a:latin typeface="Calibri Light" pitchFamily="34" charset="0"/>
                <a:cs typeface="Arial" charset="0"/>
              </a:rPr>
              <a:t>min – koszt </a:t>
            </a:r>
            <a:r>
              <a:rPr lang="pl-PL" i="1" smtClean="0">
                <a:latin typeface="Calibri Light" pitchFamily="34" charset="0"/>
                <a:cs typeface="Arial" charset="0"/>
              </a:rPr>
              <a:t>938</a:t>
            </a:r>
            <a:r>
              <a:rPr lang="pl-PL" b="0" i="1" smtClean="0">
                <a:latin typeface="Calibri Light" pitchFamily="34" charset="0"/>
                <a:cs typeface="Arial" charset="0"/>
              </a:rPr>
              <a:t> zł              </a:t>
            </a:r>
            <a:r>
              <a:rPr lang="pl-PL" i="1" smtClean="0">
                <a:latin typeface="Calibri Light" pitchFamily="34" charset="0"/>
                <a:cs typeface="Arial" charset="0"/>
              </a:rPr>
              <a:t>Łączny czas podróży – około </a:t>
            </a:r>
            <a:r>
              <a:rPr lang="pl-PL" i="1" smtClean="0">
                <a:solidFill>
                  <a:srgbClr val="FF0000"/>
                </a:solidFill>
                <a:latin typeface="Calibri Light" pitchFamily="34" charset="0"/>
                <a:cs typeface="Arial" charset="0"/>
              </a:rPr>
              <a:t>63</a:t>
            </a:r>
            <a:r>
              <a:rPr lang="pl-PL" i="1" smtClean="0">
                <a:latin typeface="Calibri Light" pitchFamily="34" charset="0"/>
                <a:cs typeface="Arial" charset="0"/>
              </a:rPr>
              <a:t>h </a:t>
            </a:r>
            <a:r>
              <a:rPr lang="pl-PL" i="1" smtClean="0">
                <a:solidFill>
                  <a:srgbClr val="FF0000"/>
                </a:solidFill>
                <a:latin typeface="Calibri Light" pitchFamily="34" charset="0"/>
                <a:cs typeface="Arial" charset="0"/>
              </a:rPr>
              <a:t>15 </a:t>
            </a:r>
            <a:r>
              <a:rPr lang="pl-PL" i="1" smtClean="0">
                <a:latin typeface="Calibri Light" pitchFamily="34" charset="0"/>
                <a:cs typeface="Arial" charset="0"/>
              </a:rPr>
              <a:t>min</a:t>
            </a:r>
            <a:r>
              <a:rPr lang="pl-PL" b="0" i="1" smtClean="0">
                <a:latin typeface="Calibri Light" pitchFamily="34" charset="0"/>
                <a:cs typeface="Arial" charset="0"/>
              </a:rPr>
              <a:t>.</a:t>
            </a:r>
          </a:p>
          <a:p>
            <a:endParaRPr lang="pl-PL" sz="1800" b="0" i="1" smtClean="0">
              <a:latin typeface="Calibri Light" pitchFamily="34" charset="0"/>
              <a:cs typeface="Arial" charset="0"/>
            </a:endParaRPr>
          </a:p>
          <a:p>
            <a:endParaRPr lang="pl-PL" sz="1800" b="0" i="1" smtClean="0">
              <a:latin typeface="Calibri Light" pitchFamily="34" charset="0"/>
              <a:cs typeface="Arial" charset="0"/>
            </a:endParaRPr>
          </a:p>
          <a:p>
            <a:endParaRPr lang="pl-PL" sz="1800" b="0" i="1" smtClean="0">
              <a:latin typeface="Calibri Light" pitchFamily="34" charset="0"/>
              <a:cs typeface="Arial" charset="0"/>
            </a:endParaRPr>
          </a:p>
          <a:p>
            <a:endParaRPr lang="pl-PL" sz="1800" b="0" i="1" smtClean="0">
              <a:latin typeface="Calibri Light" pitchFamily="34" charset="0"/>
              <a:cs typeface="Arial" charset="0"/>
            </a:endParaRPr>
          </a:p>
          <a:p>
            <a:endParaRPr lang="pl-PL" sz="1800" b="0" i="1" smtClean="0">
              <a:latin typeface="Calibri Light" pitchFamily="34" charset="0"/>
              <a:cs typeface="Arial" charset="0"/>
            </a:endParaRPr>
          </a:p>
          <a:p>
            <a:endParaRPr lang="pl-PL" smtClean="0"/>
          </a:p>
        </p:txBody>
      </p:sp>
      <p:sp>
        <p:nvSpPr>
          <p:cNvPr id="4" name="Rectangle 3"/>
          <p:cNvSpPr/>
          <p:nvPr/>
        </p:nvSpPr>
        <p:spPr>
          <a:xfrm>
            <a:off x="5486400" y="5486400"/>
            <a:ext cx="3810000" cy="923330"/>
          </a:xfrm>
          <a:prstGeom prst="rect">
            <a:avLst/>
          </a:prstGeom>
        </p:spPr>
        <p:txBody>
          <a:bodyPr>
            <a:spAutoFit/>
          </a:bodyPr>
          <a:lstStyle/>
          <a:p>
            <a:pPr fontAlgn="auto">
              <a:spcBef>
                <a:spcPts val="0"/>
              </a:spcBef>
              <a:spcAft>
                <a:spcPts val="0"/>
              </a:spcAft>
              <a:defRPr/>
            </a:pP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OFERTA </a:t>
            </a: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1</a:t>
            </a:r>
            <a:endPar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pic>
        <p:nvPicPr>
          <p:cNvPr id="16388" name="Picture 5" descr="C:\Program Files (x86)\Microsoft Office\MEDIA\CAGCAT10\j0300912.wmf"/>
          <p:cNvPicPr>
            <a:picLocks noChangeAspect="1" noChangeArrowheads="1"/>
          </p:cNvPicPr>
          <p:nvPr/>
        </p:nvPicPr>
        <p:blipFill>
          <a:blip r:embed="rId3"/>
          <a:srcRect/>
          <a:stretch>
            <a:fillRect/>
          </a:stretch>
        </p:blipFill>
        <p:spPr bwMode="auto">
          <a:xfrm>
            <a:off x="6477000" y="381000"/>
            <a:ext cx="1798638" cy="170656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0" y="5536894"/>
            <a:ext cx="5638800" cy="923330"/>
          </a:xfrm>
          <a:prstGeom prst="rect">
            <a:avLst/>
          </a:prstGeom>
          <a:noFill/>
        </p:spPr>
        <p:txBody>
          <a:bodyPr>
            <a:spAutoFit/>
          </a:bodyPr>
          <a:lstStyle/>
          <a:p>
            <a:pPr fontAlgn="auto">
              <a:spcBef>
                <a:spcPts val="0"/>
              </a:spcBef>
              <a:spcAft>
                <a:spcPts val="0"/>
              </a:spcAft>
              <a:defRPr/>
            </a:pP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OFERTA 2</a:t>
            </a:r>
            <a:endPar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pic>
        <p:nvPicPr>
          <p:cNvPr id="17410" name="Picture 6" descr="C:\Program Files (x86)\Microsoft Office\MEDIA\CAGCAT10\j0301050.wmf"/>
          <p:cNvPicPr>
            <a:picLocks noChangeAspect="1" noChangeArrowheads="1"/>
          </p:cNvPicPr>
          <p:nvPr/>
        </p:nvPicPr>
        <p:blipFill>
          <a:blip r:embed="rId3"/>
          <a:srcRect/>
          <a:stretch>
            <a:fillRect/>
          </a:stretch>
        </p:blipFill>
        <p:spPr bwMode="auto">
          <a:xfrm>
            <a:off x="228600" y="5283200"/>
            <a:ext cx="1820863" cy="1339850"/>
          </a:xfrm>
          <a:prstGeom prst="rect">
            <a:avLst/>
          </a:prstGeom>
          <a:noFill/>
          <a:ln w="9525">
            <a:noFill/>
            <a:miter lim="800000"/>
            <a:headEnd/>
            <a:tailEnd/>
          </a:ln>
        </p:spPr>
      </p:pic>
      <p:sp>
        <p:nvSpPr>
          <p:cNvPr id="17411" name="Symbol zastępczy zawartości 5"/>
          <p:cNvSpPr>
            <a:spLocks noGrp="1"/>
          </p:cNvSpPr>
          <p:nvPr>
            <p:ph idx="1"/>
          </p:nvPr>
        </p:nvSpPr>
        <p:spPr>
          <a:xfrm>
            <a:off x="152400" y="152400"/>
            <a:ext cx="8763000" cy="4724400"/>
          </a:xfrm>
        </p:spPr>
        <p:txBody>
          <a:bodyPr/>
          <a:lstStyle/>
          <a:p>
            <a:r>
              <a:rPr lang="pl-PL" i="1" smtClean="0"/>
              <a:t>Miejsca warte zobaczenia na trasie podróży:</a:t>
            </a:r>
          </a:p>
          <a:p>
            <a:pPr>
              <a:buFont typeface="Arial" charset="0"/>
              <a:buChar char="•"/>
            </a:pPr>
            <a:r>
              <a:rPr lang="pl-PL" sz="1700" smtClean="0">
                <a:solidFill>
                  <a:srgbClr val="7030A0"/>
                </a:solidFill>
                <a:latin typeface="Calibri Light" pitchFamily="34" charset="0"/>
              </a:rPr>
              <a:t>Turyn</a:t>
            </a:r>
            <a:r>
              <a:rPr lang="pl-PL" sz="1700" b="0" smtClean="0">
                <a:latin typeface="Calibri Light" pitchFamily="34" charset="0"/>
              </a:rPr>
              <a:t> | Miasto w północno-zachodnich Włoszech, przy ujściu rzeki Dora Riparia do rzeki Pad, na przedgórzu Alp Zachodnich. Jest stolicą prowincji Piemont. Patronem miasta jest św. Jan Chrzciciel. Turyn jest głównym ośrodkiem gospodarczo-kulturalnym północnych Włoch. </a:t>
            </a:r>
          </a:p>
          <a:p>
            <a:r>
              <a:rPr lang="pl-PL" sz="1700" b="0" smtClean="0">
                <a:latin typeface="Calibri Light" pitchFamily="34" charset="0"/>
              </a:rPr>
              <a:t>	Symbolem miasta jest Mole Antonelliana, budowla wzniesiona w latach 1862-1899. Obecnie znajduje się tutaj muzeum kinematografii. Odwiedzając to miejsce można wjechać na taras widokowy, z którego, przy ładnej pogodzie, można zobaczyć Alpy. Warto odwiedzić również jedną z tutejszych kawiarni, by spróbować pysznej turyńskiej czekolady.</a:t>
            </a:r>
          </a:p>
          <a:p>
            <a:r>
              <a:rPr lang="pl-PL" sz="1800" b="0" smtClean="0">
                <a:latin typeface="Calibri Light" pitchFamily="34" charset="0"/>
              </a:rPr>
              <a:t>	</a:t>
            </a:r>
          </a:p>
          <a:p>
            <a:r>
              <a:rPr lang="pl-PL" sz="1800" b="0" smtClean="0">
                <a:latin typeface="Calibri Light" pitchFamily="34" charset="0"/>
              </a:rPr>
              <a:t>	</a:t>
            </a:r>
          </a:p>
          <a:p>
            <a:endParaRPr lang="pl-PL" smtClean="0"/>
          </a:p>
          <a:p>
            <a:endParaRPr lang="pl-PL" smtClean="0"/>
          </a:p>
          <a:p>
            <a:endParaRPr lang="pl-PL" smtClean="0"/>
          </a:p>
        </p:txBody>
      </p:sp>
      <p:pic>
        <p:nvPicPr>
          <p:cNvPr id="17412" name="Obraz 6" descr="Chiesa_della_Gran_Madre_a_Torino.JPG"/>
          <p:cNvPicPr>
            <a:picLocks noChangeAspect="1"/>
          </p:cNvPicPr>
          <p:nvPr/>
        </p:nvPicPr>
        <p:blipFill>
          <a:blip r:embed="rId4"/>
          <a:srcRect/>
          <a:stretch>
            <a:fillRect/>
          </a:stretch>
        </p:blipFill>
        <p:spPr bwMode="auto">
          <a:xfrm>
            <a:off x="609600" y="2590800"/>
            <a:ext cx="2895600" cy="2133600"/>
          </a:xfrm>
          <a:prstGeom prst="rect">
            <a:avLst/>
          </a:prstGeom>
          <a:noFill/>
          <a:ln w="9525">
            <a:noFill/>
            <a:miter lim="800000"/>
            <a:headEnd/>
            <a:tailEnd/>
          </a:ln>
        </p:spPr>
      </p:pic>
      <p:pic>
        <p:nvPicPr>
          <p:cNvPr id="17413" name="Obraz 8" descr="turyn-by-mlhs-e1307543331380.jpg"/>
          <p:cNvPicPr>
            <a:picLocks noChangeAspect="1"/>
          </p:cNvPicPr>
          <p:nvPr/>
        </p:nvPicPr>
        <p:blipFill>
          <a:blip r:embed="rId5"/>
          <a:srcRect/>
          <a:stretch>
            <a:fillRect/>
          </a:stretch>
        </p:blipFill>
        <p:spPr bwMode="auto">
          <a:xfrm>
            <a:off x="3962400" y="2590800"/>
            <a:ext cx="2921000" cy="21336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ymbol zastępczy zawartości 5"/>
          <p:cNvSpPr>
            <a:spLocks noGrp="1"/>
          </p:cNvSpPr>
          <p:nvPr>
            <p:ph idx="1"/>
          </p:nvPr>
        </p:nvSpPr>
        <p:spPr>
          <a:xfrm>
            <a:off x="152400" y="152400"/>
            <a:ext cx="8763000" cy="4724400"/>
          </a:xfrm>
        </p:spPr>
        <p:txBody>
          <a:bodyPr/>
          <a:lstStyle/>
          <a:p>
            <a:pPr>
              <a:buFont typeface="Arial" charset="0"/>
              <a:buChar char="•"/>
            </a:pPr>
            <a:r>
              <a:rPr lang="pl-PL" sz="1700" smtClean="0">
                <a:solidFill>
                  <a:srgbClr val="7030A0"/>
                </a:solidFill>
                <a:latin typeface="Calibri Light" pitchFamily="34" charset="0"/>
              </a:rPr>
              <a:t>Bombaj</a:t>
            </a:r>
            <a:r>
              <a:rPr lang="pl-PL" sz="1700" b="0" smtClean="0">
                <a:latin typeface="Calibri Light" pitchFamily="34" charset="0"/>
              </a:rPr>
              <a:t> | W Polsce w dalszym ciągu mówimy Bombaj, ale już od 1995 roku miasto nosi oficjalną nazwę Mumbaj i takiej używa się na Zachodzie. Według najnowszych danych w mieście tym mieszka 17 mln mieszkańców i jest 6. co do liczby mieszkańców metropolią na świecie. Dzięki naturalnemu portowi jest to także największy port zachodnich Indii. Bombaj jest uznawany za stolicę kinematografii indyjskiej. Tutejsze wytwórnie produkują rocznie najwięcej filmów na świecie.</a:t>
            </a:r>
          </a:p>
          <a:p>
            <a:r>
              <a:rPr lang="pl-PL" sz="1800" b="0" smtClean="0">
                <a:latin typeface="Calibri Light" pitchFamily="34" charset="0"/>
              </a:rPr>
              <a:t>	 </a:t>
            </a:r>
          </a:p>
          <a:p>
            <a:r>
              <a:rPr lang="pl-PL" sz="1800" b="0" smtClean="0">
                <a:latin typeface="Calibri Light" pitchFamily="34" charset="0"/>
              </a:rPr>
              <a:t>	</a:t>
            </a:r>
          </a:p>
          <a:p>
            <a:endParaRPr lang="pl-PL" smtClean="0"/>
          </a:p>
          <a:p>
            <a:endParaRPr lang="pl-PL" smtClean="0"/>
          </a:p>
          <a:p>
            <a:endParaRPr lang="pl-PL" smtClean="0"/>
          </a:p>
        </p:txBody>
      </p:sp>
      <p:pic>
        <p:nvPicPr>
          <p:cNvPr id="19458" name="Obraz 3" descr="1280px-Chhatrapati_Shivaji_Terminus_(Victoria_Terminus).jpg"/>
          <p:cNvPicPr>
            <a:picLocks noChangeAspect="1"/>
          </p:cNvPicPr>
          <p:nvPr/>
        </p:nvPicPr>
        <p:blipFill>
          <a:blip r:embed="rId2"/>
          <a:srcRect/>
          <a:stretch>
            <a:fillRect/>
          </a:stretch>
        </p:blipFill>
        <p:spPr bwMode="auto">
          <a:xfrm>
            <a:off x="609600" y="1981200"/>
            <a:ext cx="3902075" cy="2276475"/>
          </a:xfrm>
          <a:prstGeom prst="rect">
            <a:avLst/>
          </a:prstGeom>
          <a:noFill/>
          <a:ln w="9525">
            <a:noFill/>
            <a:miter lim="800000"/>
            <a:headEnd/>
            <a:tailEnd/>
          </a:ln>
        </p:spPr>
      </p:pic>
      <p:pic>
        <p:nvPicPr>
          <p:cNvPr id="19459" name="Obraz 4" descr="Bombay25.jpg"/>
          <p:cNvPicPr>
            <a:picLocks noChangeAspect="1"/>
          </p:cNvPicPr>
          <p:nvPr/>
        </p:nvPicPr>
        <p:blipFill>
          <a:blip r:embed="rId3"/>
          <a:srcRect/>
          <a:stretch>
            <a:fillRect/>
          </a:stretch>
        </p:blipFill>
        <p:spPr bwMode="auto">
          <a:xfrm>
            <a:off x="4724400" y="1981200"/>
            <a:ext cx="3886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ymbol zastępczy zawartości 3"/>
          <p:cNvSpPr>
            <a:spLocks noGrp="1"/>
          </p:cNvSpPr>
          <p:nvPr>
            <p:ph idx="1"/>
          </p:nvPr>
        </p:nvSpPr>
        <p:spPr>
          <a:xfrm>
            <a:off x="152400" y="152400"/>
            <a:ext cx="8610600" cy="4724400"/>
          </a:xfrm>
        </p:spPr>
        <p:txBody>
          <a:bodyPr/>
          <a:lstStyle/>
          <a:p>
            <a:pPr>
              <a:buFont typeface="Arial" charset="0"/>
              <a:buChar char="•"/>
            </a:pPr>
            <a:r>
              <a:rPr lang="pl-PL" smtClean="0">
                <a:solidFill>
                  <a:srgbClr val="7030A0"/>
                </a:solidFill>
                <a:latin typeface="Calibri Light" pitchFamily="34" charset="0"/>
              </a:rPr>
              <a:t>Szanghaj</a:t>
            </a:r>
            <a:r>
              <a:rPr lang="pl-PL" b="0" smtClean="0">
                <a:latin typeface="Calibri Light" pitchFamily="34" charset="0"/>
              </a:rPr>
              <a:t> | </a:t>
            </a:r>
            <a:r>
              <a:rPr lang="pl-PL" sz="1700" b="0" smtClean="0">
                <a:latin typeface="Calibri Light" pitchFamily="34" charset="0"/>
              </a:rPr>
              <a:t>To największe miasto w Chinach, położone w delcie rzeki Jangcy. Szanghaj to centrum finansowe i handlowe Chin. W Szanghaju występują wszystkie cztery pory roku. Latem temperatury osiągają 37 °C, a niekiedy przekraczają 40 °C. Zimą występuje duże zachmurzenie, a latem jest wilgotno. Jesień i wiosna w mieście są ciepłe, i zwykle są to najlepsze pory do zwiedzania miasta przez turystów. W Szanghaju odbyła się wystawa światowa Expo 2010. W mieście trwa boom budowlany, czyniący miasto wielkim placem budowy. Cały czas powstają nowe wieżowce, przeznaczone na siedziby firm itp. Miasto zachwyca swoją nowoczesną architekturą. Budowane wieżowce przypominają kwiaty, mają także na dachach restauracje m.in. w formie </a:t>
            </a:r>
            <a:r>
              <a:rPr lang="pl-PL" sz="1700" b="0" i="1" smtClean="0">
                <a:latin typeface="Calibri Light" pitchFamily="34" charset="0"/>
              </a:rPr>
              <a:t>latających spodków</a:t>
            </a:r>
            <a:r>
              <a:rPr lang="pl-PL" sz="1700" b="0" smtClean="0">
                <a:latin typeface="Calibri Light" pitchFamily="34" charset="0"/>
              </a:rPr>
              <a:t>.</a:t>
            </a:r>
          </a:p>
          <a:p>
            <a:r>
              <a:rPr lang="pl-PL" b="0" smtClean="0">
                <a:latin typeface="Calibri Light" pitchFamily="34" charset="0"/>
              </a:rPr>
              <a:t>	</a:t>
            </a:r>
          </a:p>
          <a:p>
            <a:endParaRPr lang="pl-PL" smtClean="0"/>
          </a:p>
        </p:txBody>
      </p:sp>
      <p:pic>
        <p:nvPicPr>
          <p:cNvPr id="20482" name="Obraz 4" descr="ShanghaiPlanNine.jpg"/>
          <p:cNvPicPr>
            <a:picLocks noChangeAspect="1"/>
          </p:cNvPicPr>
          <p:nvPr/>
        </p:nvPicPr>
        <p:blipFill>
          <a:blip r:embed="rId2"/>
          <a:srcRect/>
          <a:stretch>
            <a:fillRect/>
          </a:stretch>
        </p:blipFill>
        <p:spPr bwMode="auto">
          <a:xfrm>
            <a:off x="609600" y="2667000"/>
            <a:ext cx="1787525" cy="2046288"/>
          </a:xfrm>
          <a:prstGeom prst="rect">
            <a:avLst/>
          </a:prstGeom>
          <a:noFill/>
          <a:ln w="9525">
            <a:noFill/>
            <a:miter lim="800000"/>
            <a:headEnd/>
            <a:tailEnd/>
          </a:ln>
        </p:spPr>
      </p:pic>
      <p:pic>
        <p:nvPicPr>
          <p:cNvPr id="20483" name="Obraz 5" descr="z10900256Q,Chiny-wycieczka--Szanghaj.jpg"/>
          <p:cNvPicPr>
            <a:picLocks noChangeAspect="1"/>
          </p:cNvPicPr>
          <p:nvPr/>
        </p:nvPicPr>
        <p:blipFill>
          <a:blip r:embed="rId3"/>
          <a:srcRect/>
          <a:stretch>
            <a:fillRect/>
          </a:stretch>
        </p:blipFill>
        <p:spPr bwMode="auto">
          <a:xfrm>
            <a:off x="2514600" y="2667000"/>
            <a:ext cx="3067050" cy="2047875"/>
          </a:xfrm>
          <a:prstGeom prst="rect">
            <a:avLst/>
          </a:prstGeom>
          <a:noFill/>
          <a:ln w="9525">
            <a:noFill/>
            <a:miter lim="800000"/>
            <a:headEnd/>
            <a:tailEnd/>
          </a:ln>
        </p:spPr>
      </p:pic>
      <p:pic>
        <p:nvPicPr>
          <p:cNvPr id="20484" name="Obraz 6" descr="chiny-szanghaj.jpg"/>
          <p:cNvPicPr>
            <a:picLocks noChangeAspect="1"/>
          </p:cNvPicPr>
          <p:nvPr/>
        </p:nvPicPr>
        <p:blipFill>
          <a:blip r:embed="rId4"/>
          <a:srcRect/>
          <a:stretch>
            <a:fillRect/>
          </a:stretch>
        </p:blipFill>
        <p:spPr bwMode="auto">
          <a:xfrm>
            <a:off x="5715000" y="2667000"/>
            <a:ext cx="30480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8600" y="228600"/>
            <a:ext cx="8686800" cy="4648200"/>
          </a:xfrm>
        </p:spPr>
        <p:txBody>
          <a:bodyPr rtlCol="0">
            <a:normAutofit fontScale="70000" lnSpcReduction="20000"/>
          </a:bodyPr>
          <a:lstStyle/>
          <a:p>
            <a:pPr fontAlgn="auto">
              <a:lnSpc>
                <a:spcPct val="120000"/>
              </a:lnSpc>
              <a:spcAft>
                <a:spcPts val="0"/>
              </a:spcAft>
              <a:buFont typeface="Arial" charset="0"/>
              <a:buChar char="•"/>
              <a:defRPr/>
            </a:pPr>
            <a:r>
              <a:rPr lang="pl-PL" sz="2400" dirty="0" smtClean="0">
                <a:solidFill>
                  <a:srgbClr val="7030A0"/>
                </a:solidFill>
                <a:latin typeface="Calibri Light" pitchFamily="34" charset="0"/>
              </a:rPr>
              <a:t>Chicago</a:t>
            </a:r>
            <a:r>
              <a:rPr lang="pl-PL" sz="2400" b="0" dirty="0" smtClean="0">
                <a:latin typeface="Calibri Light" pitchFamily="34" charset="0"/>
              </a:rPr>
              <a:t> | Chicago stanowi trzecie pod względem wielkości i zaludnienia miasto w Stanach Zjednoczonych po Nowym Jorku i Los Angeles. Bywa określane mianem "Wietrznego miasta„.</a:t>
            </a:r>
            <a:r>
              <a:rPr lang="pl-PL" sz="2400" dirty="0" smtClean="0">
                <a:latin typeface="Calibri Light" pitchFamily="34" charset="0"/>
              </a:rPr>
              <a:t> </a:t>
            </a:r>
            <a:r>
              <a:rPr lang="pl-PL" sz="2400" b="0" dirty="0" smtClean="0">
                <a:latin typeface="Calibri Light" pitchFamily="34" charset="0"/>
              </a:rPr>
              <a:t>Według spisu ludności z 2010 roku Chicago liczy 2 695 598 mieszkańców. 31,7% stanowią biali pochodzenia europejskiego, 32,4% </a:t>
            </a:r>
            <a:r>
              <a:rPr lang="pl-PL" sz="2400" b="0" dirty="0" err="1" smtClean="0">
                <a:latin typeface="Calibri Light" pitchFamily="34" charset="0"/>
              </a:rPr>
              <a:t>Afroamerykanie</a:t>
            </a:r>
            <a:r>
              <a:rPr lang="pl-PL" sz="2400" b="0" dirty="0" smtClean="0">
                <a:latin typeface="Calibri Light" pitchFamily="34" charset="0"/>
              </a:rPr>
              <a:t>, 28,9% Latynosi i 5,4% Azjaci. W Chicago mieszka ponad milion </a:t>
            </a:r>
            <a:r>
              <a:rPr lang="pl-PL" sz="2400" b="0" dirty="0" err="1" smtClean="0">
                <a:latin typeface="Calibri Light" pitchFamily="34" charset="0"/>
              </a:rPr>
              <a:t>Meksykanów</a:t>
            </a:r>
            <a:r>
              <a:rPr lang="pl-PL" sz="2400" b="0" dirty="0" smtClean="0">
                <a:latin typeface="Calibri Light" pitchFamily="34" charset="0"/>
              </a:rPr>
              <a:t> i to drugie pod względem wielkości skupisko </a:t>
            </a:r>
            <a:r>
              <a:rPr lang="pl-PL" sz="2400" b="0" dirty="0" err="1" smtClean="0">
                <a:latin typeface="Calibri Light" pitchFamily="34" charset="0"/>
              </a:rPr>
              <a:t>Meksykanów</a:t>
            </a:r>
            <a:r>
              <a:rPr lang="pl-PL" sz="2400" b="0" dirty="0" smtClean="0">
                <a:latin typeface="Calibri Light" pitchFamily="34" charset="0"/>
              </a:rPr>
              <a:t> w USA.</a:t>
            </a:r>
          </a:p>
          <a:p>
            <a:pPr fontAlgn="auto">
              <a:spcAft>
                <a:spcPts val="0"/>
              </a:spcAft>
              <a:buFont typeface="Arial" charset="0"/>
              <a:buChar char="•"/>
              <a:defRPr/>
            </a:pPr>
            <a:endParaRPr lang="pl-PL" sz="2400" b="0" dirty="0" smtClean="0">
              <a:latin typeface="Calibri Light" pitchFamily="34" charset="0"/>
            </a:endParaRPr>
          </a:p>
          <a:p>
            <a:pPr fontAlgn="auto">
              <a:spcAft>
                <a:spcPts val="0"/>
              </a:spcAft>
              <a:buFont typeface="Arial" charset="0"/>
              <a:buChar char="•"/>
              <a:defRPr/>
            </a:pPr>
            <a:endParaRPr lang="pl-PL" sz="2400" b="0" dirty="0" smtClean="0">
              <a:latin typeface="Calibri Light" pitchFamily="34" charset="0"/>
            </a:endParaRPr>
          </a:p>
          <a:p>
            <a:pPr fontAlgn="auto">
              <a:spcAft>
                <a:spcPts val="0"/>
              </a:spcAft>
              <a:buFont typeface="Arial" pitchFamily="34" charset="0"/>
              <a:buNone/>
              <a:defRPr/>
            </a:pPr>
            <a:r>
              <a:rPr lang="pl-PL" sz="2400" b="0" dirty="0" smtClean="0">
                <a:latin typeface="Calibri Light" pitchFamily="34" charset="0"/>
              </a:rPr>
              <a:t>	</a:t>
            </a:r>
          </a:p>
          <a:p>
            <a:pPr fontAlgn="auto">
              <a:spcAft>
                <a:spcPts val="0"/>
              </a:spcAft>
              <a:buFont typeface="Arial" pitchFamily="34" charset="0"/>
              <a:buNone/>
              <a:defRPr/>
            </a:pPr>
            <a:r>
              <a:rPr lang="pl-PL" sz="2400" b="0" dirty="0" smtClean="0">
                <a:latin typeface="Calibri Light" pitchFamily="34" charset="0"/>
              </a:rPr>
              <a:t>	</a:t>
            </a:r>
          </a:p>
          <a:p>
            <a:pPr fontAlgn="auto">
              <a:lnSpc>
                <a:spcPct val="120000"/>
              </a:lnSpc>
              <a:spcAft>
                <a:spcPts val="0"/>
              </a:spcAft>
              <a:buFont typeface="Arial" pitchFamily="34" charset="0"/>
              <a:buNone/>
              <a:defRPr/>
            </a:pPr>
            <a:r>
              <a:rPr lang="pl-PL" sz="2400" b="0" dirty="0" smtClean="0">
                <a:latin typeface="Calibri Light" pitchFamily="34" charset="0"/>
              </a:rPr>
              <a:t>	Największe poza Polską skupisko Polaków i Amerykanów pochodzenia polskiego (około 1,1 miliona Amerykanów polskiego pochodzenia, w tym około 250 tysięcy mówiących na co dzień po polsku). Do końca lat 80. XX wieku dość duża część Polaków w Chicago zamieszkiwała dzielnicę </a:t>
            </a:r>
            <a:r>
              <a:rPr lang="pl-PL" sz="2400" b="0" dirty="0" err="1" smtClean="0">
                <a:latin typeface="Calibri Light" pitchFamily="34" charset="0"/>
              </a:rPr>
              <a:t>Polish</a:t>
            </a:r>
            <a:r>
              <a:rPr lang="pl-PL" sz="2400" b="0" dirty="0" smtClean="0">
                <a:latin typeface="Calibri Light" pitchFamily="34" charset="0"/>
              </a:rPr>
              <a:t> </a:t>
            </a:r>
            <a:r>
              <a:rPr lang="pl-PL" sz="2400" b="0" dirty="0" err="1" smtClean="0">
                <a:latin typeface="Calibri Light" pitchFamily="34" charset="0"/>
              </a:rPr>
              <a:t>Village</a:t>
            </a:r>
            <a:r>
              <a:rPr lang="pl-PL" sz="2400" b="0" dirty="0" smtClean="0">
                <a:latin typeface="Calibri Light" pitchFamily="34" charset="0"/>
              </a:rPr>
              <a:t>, potocznie nazywaną Jackowem od parafialnego kościoła świętego Jacka. W Chicago wychodzą dwie gazety codzienne w języku polskim, kilkanaście tygodników i miesięczników. </a:t>
            </a:r>
          </a:p>
          <a:p>
            <a:pPr fontAlgn="auto">
              <a:spcAft>
                <a:spcPts val="0"/>
              </a:spcAft>
              <a:buFont typeface="Arial" pitchFamily="34" charset="0"/>
              <a:buNone/>
              <a:defRPr/>
            </a:pPr>
            <a:endParaRPr lang="pl-PL" sz="1700" b="0" dirty="0" smtClean="0">
              <a:latin typeface="Calibri Light" pitchFamily="34" charset="0"/>
            </a:endParaRPr>
          </a:p>
          <a:p>
            <a:pPr fontAlgn="auto">
              <a:spcAft>
                <a:spcPts val="0"/>
              </a:spcAft>
              <a:buFont typeface="Arial" charset="0"/>
              <a:buChar char="•"/>
              <a:defRPr/>
            </a:pPr>
            <a:endParaRPr lang="pl-PL" b="0" dirty="0" smtClean="0">
              <a:latin typeface="Calibri Light" pitchFamily="34" charset="0"/>
            </a:endParaRPr>
          </a:p>
          <a:p>
            <a:pPr fontAlgn="auto">
              <a:spcAft>
                <a:spcPts val="0"/>
              </a:spcAft>
              <a:buFont typeface="Arial" pitchFamily="34" charset="0"/>
              <a:buNone/>
              <a:defRPr/>
            </a:pPr>
            <a:endParaRPr lang="pl-PL" b="0" dirty="0" smtClean="0">
              <a:latin typeface="Calibri Light" pitchFamily="34" charset="0"/>
            </a:endParaRPr>
          </a:p>
          <a:p>
            <a:pPr fontAlgn="auto">
              <a:spcAft>
                <a:spcPts val="0"/>
              </a:spcAft>
              <a:buFont typeface="Arial" pitchFamily="34" charset="0"/>
              <a:buNone/>
              <a:defRPr/>
            </a:pPr>
            <a:endParaRPr lang="pl-PL" b="0" dirty="0" smtClean="0">
              <a:latin typeface="Calibri Light" pitchFamily="34" charset="0"/>
            </a:endParaRPr>
          </a:p>
          <a:p>
            <a:pPr fontAlgn="auto">
              <a:spcAft>
                <a:spcPts val="0"/>
              </a:spcAft>
              <a:buFont typeface="Arial" pitchFamily="34" charset="0"/>
              <a:buNone/>
              <a:defRPr/>
            </a:pPr>
            <a:endParaRPr lang="pl-PL" dirty="0"/>
          </a:p>
        </p:txBody>
      </p:sp>
      <p:pic>
        <p:nvPicPr>
          <p:cNvPr id="21506" name="Obraz 3" descr="2010-02-19_16500x2000_chicago_skyline_panorama.jpg"/>
          <p:cNvPicPr>
            <a:picLocks noChangeAspect="1"/>
          </p:cNvPicPr>
          <p:nvPr/>
        </p:nvPicPr>
        <p:blipFill>
          <a:blip r:embed="rId2"/>
          <a:srcRect/>
          <a:stretch>
            <a:fillRect/>
          </a:stretch>
        </p:blipFill>
        <p:spPr bwMode="auto">
          <a:xfrm>
            <a:off x="228600" y="1905000"/>
            <a:ext cx="8686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ymbol zastępczy zawartości 2"/>
          <p:cNvSpPr>
            <a:spLocks noGrp="1"/>
          </p:cNvSpPr>
          <p:nvPr>
            <p:ph idx="1"/>
          </p:nvPr>
        </p:nvSpPr>
        <p:spPr>
          <a:xfrm>
            <a:off x="228600" y="228600"/>
            <a:ext cx="8686800" cy="4451350"/>
          </a:xfrm>
        </p:spPr>
        <p:txBody>
          <a:bodyPr/>
          <a:lstStyle/>
          <a:p>
            <a:r>
              <a:rPr lang="pl-PL" i="1" smtClean="0">
                <a:latin typeface="Calibri" pitchFamily="34" charset="0"/>
              </a:rPr>
              <a:t>Źródła:</a:t>
            </a:r>
          </a:p>
          <a:p>
            <a:pPr>
              <a:buFont typeface="Arial" charset="0"/>
              <a:buChar char="•"/>
            </a:pPr>
            <a:r>
              <a:rPr lang="pl-PL" b="0" i="1" smtClean="0">
                <a:latin typeface="Calibri" pitchFamily="34" charset="0"/>
                <a:hlinkClick r:id="rId2"/>
              </a:rPr>
              <a:t>http://pl.wikipedia.org/wiki/Chicago</a:t>
            </a:r>
            <a:endParaRPr lang="pl-PL" b="0" i="1" smtClean="0">
              <a:latin typeface="Calibri" pitchFamily="34" charset="0"/>
            </a:endParaRPr>
          </a:p>
          <a:p>
            <a:pPr>
              <a:buFont typeface="Arial" charset="0"/>
              <a:buChar char="•"/>
            </a:pPr>
            <a:r>
              <a:rPr lang="pl-PL" b="0" i="1" smtClean="0">
                <a:latin typeface="Calibri" pitchFamily="34" charset="0"/>
                <a:hlinkClick r:id="rId3"/>
              </a:rPr>
              <a:t>http://wlochy.praktycznyprzewodnik.eu/regiony-wloch/piemont/turyn/</a:t>
            </a:r>
            <a:endParaRPr lang="pl-PL" b="0" i="1" smtClean="0">
              <a:latin typeface="Calibri" pitchFamily="34" charset="0"/>
            </a:endParaRPr>
          </a:p>
          <a:p>
            <a:pPr>
              <a:buFont typeface="Arial" charset="0"/>
              <a:buChar char="•"/>
            </a:pPr>
            <a:r>
              <a:rPr lang="pl-PL" b="0" i="1" smtClean="0">
                <a:latin typeface="Calibri" pitchFamily="34" charset="0"/>
                <a:hlinkClick r:id="rId4"/>
              </a:rPr>
              <a:t>http://www.esky.pl/</a:t>
            </a:r>
            <a:endParaRPr lang="pl-PL" b="0" i="1" smtClean="0">
              <a:latin typeface="Calibri" pitchFamily="34" charset="0"/>
            </a:endParaRPr>
          </a:p>
          <a:p>
            <a:pPr>
              <a:buFont typeface="Arial" charset="0"/>
              <a:buChar char="•"/>
            </a:pPr>
            <a:r>
              <a:rPr lang="pl-PL" b="0" i="1" smtClean="0">
                <a:latin typeface="Calibri" pitchFamily="34" charset="0"/>
                <a:hlinkClick r:id="rId5"/>
              </a:rPr>
              <a:t>http://pl.wikipedia.org/wiki/Turyn</a:t>
            </a:r>
            <a:endParaRPr lang="pl-PL" b="0" i="1" smtClean="0">
              <a:latin typeface="Calibri" pitchFamily="34" charset="0"/>
            </a:endParaRPr>
          </a:p>
          <a:p>
            <a:pPr>
              <a:buFont typeface="Arial" charset="0"/>
              <a:buChar char="•"/>
            </a:pPr>
            <a:r>
              <a:rPr lang="pl-PL" b="0" i="1" smtClean="0">
                <a:latin typeface="Calibri" pitchFamily="34" charset="0"/>
                <a:hlinkClick r:id="rId6"/>
              </a:rPr>
              <a:t>http://podroze.onet.pl/szanghaj-powala-na-kolana/dmy0d</a:t>
            </a:r>
            <a:endParaRPr lang="pl-PL" b="0" i="1" smtClean="0">
              <a:latin typeface="Calibri" pitchFamily="34" charset="0"/>
            </a:endParaRPr>
          </a:p>
          <a:p>
            <a:pPr>
              <a:buFont typeface="Arial" charset="0"/>
              <a:buChar char="•"/>
            </a:pPr>
            <a:r>
              <a:rPr lang="pl-PL" b="0" i="1" smtClean="0">
                <a:latin typeface="Calibri" pitchFamily="34" charset="0"/>
                <a:hlinkClick r:id="rId7"/>
              </a:rPr>
              <a:t>http://turyn.lovetotravel.pl/</a:t>
            </a:r>
            <a:endParaRPr lang="pl-PL" b="0" i="1" smtClean="0">
              <a:latin typeface="Calibri" pitchFamily="34" charset="0"/>
            </a:endParaRPr>
          </a:p>
          <a:p>
            <a:pPr>
              <a:buFont typeface="Arial" charset="0"/>
              <a:buChar char="•"/>
            </a:pPr>
            <a:r>
              <a:rPr lang="pl-PL" b="0" i="1" smtClean="0">
                <a:latin typeface="Calibri" pitchFamily="34" charset="0"/>
                <a:hlinkClick r:id="rId8"/>
              </a:rPr>
              <a:t>http://obiezyswiat.org/index.php?gallery=25834</a:t>
            </a:r>
            <a:endParaRPr lang="pl-PL" b="0" i="1" smtClean="0">
              <a:latin typeface="Calibri" pitchFamily="34" charset="0"/>
            </a:endParaRPr>
          </a:p>
          <a:p>
            <a:pPr>
              <a:buFont typeface="Arial" charset="0"/>
              <a:buChar char="•"/>
            </a:pPr>
            <a:r>
              <a:rPr lang="pl-PL" b="0" i="1" smtClean="0">
                <a:latin typeface="Calibri" pitchFamily="34" charset="0"/>
                <a:hlinkClick r:id="rId9"/>
              </a:rPr>
              <a:t>http://pl.wikipedia.org/wiki/Mumbaj</a:t>
            </a:r>
            <a:endParaRPr lang="pl-PL" b="0" i="1" smtClean="0">
              <a:latin typeface="Calibri" pitchFamily="34" charset="0"/>
            </a:endParaRPr>
          </a:p>
          <a:p>
            <a:pPr>
              <a:buFont typeface="Arial" charset="0"/>
              <a:buChar char="•"/>
            </a:pPr>
            <a:r>
              <a:rPr lang="pl-PL" b="0" i="1" smtClean="0">
                <a:latin typeface="Calibri" pitchFamily="34" charset="0"/>
                <a:hlinkClick r:id="rId10"/>
              </a:rPr>
              <a:t>http://pl.wikipedia.org/wiki/Szanghaj</a:t>
            </a:r>
            <a:endParaRPr lang="pl-PL" b="0" i="1" smtClean="0">
              <a:latin typeface="Calibri" pitchFamily="34" charset="0"/>
            </a:endParaRPr>
          </a:p>
          <a:p>
            <a:pPr>
              <a:buFont typeface="Arial" charset="0"/>
              <a:buChar char="•"/>
            </a:pPr>
            <a:r>
              <a:rPr lang="pl-PL" b="0" i="1" smtClean="0">
                <a:latin typeface="Calibri" pitchFamily="34" charset="0"/>
                <a:hlinkClick r:id="rId11"/>
              </a:rPr>
              <a:t>http://portalwiedzy.onet.pl/77945,,,,bombaj,haslo.html</a:t>
            </a:r>
            <a:endParaRPr lang="pl-PL" b="0" i="1" smtClean="0">
              <a:latin typeface="Calibri" pitchFamily="34" charset="0"/>
            </a:endParaRPr>
          </a:p>
          <a:p>
            <a:pPr>
              <a:buFont typeface="Arial" charset="0"/>
              <a:buChar char="•"/>
            </a:pPr>
            <a:r>
              <a:rPr lang="pl-PL" b="0" i="1" smtClean="0">
                <a:latin typeface="Calibri" pitchFamily="34" charset="0"/>
                <a:hlinkClick r:id="rId12"/>
              </a:rPr>
              <a:t>http://www.zoover.pl/wochy/piemont/turyn/atrakcje-turystyczne</a:t>
            </a:r>
            <a:endParaRPr lang="pl-PL" b="0" i="1" smtClean="0">
              <a:latin typeface="Calibri" pitchFamily="34" charset="0"/>
            </a:endParaRPr>
          </a:p>
          <a:p>
            <a:endParaRPr lang="pl-PL" b="0" i="1" smtClean="0">
              <a:latin typeface="Calibri" pitchFamily="34" charset="0"/>
            </a:endParaRPr>
          </a:p>
          <a:p>
            <a:pPr>
              <a:buFont typeface="Arial" charset="0"/>
              <a:buChar char="•"/>
            </a:pPr>
            <a:endParaRPr lang="pl-PL" b="0" i="1" smtClean="0">
              <a:latin typeface="Calibri" pitchFamily="34" charset="0"/>
            </a:endParaRPr>
          </a:p>
          <a:p>
            <a:endParaRPr lang="pl-PL"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endParaRPr lang="pl-PL"/>
          </a:p>
        </p:txBody>
      </p:sp>
      <p:pic>
        <p:nvPicPr>
          <p:cNvPr id="5" name="Prezentacja Film.avi">
            <a:hlinkClick r:id="" action="ppaction://media"/>
          </p:cNvPr>
          <p:cNvPicPr>
            <a:picLocks noGrp="1" noRot="1" noChangeAspect="1"/>
          </p:cNvPicPr>
          <p:nvPr>
            <p:ph idx="1"/>
            <a:videoFile r:link="rId1"/>
          </p:nvPr>
        </p:nvPicPr>
        <p:blipFill>
          <a:blip r:embed="rId3"/>
          <a:srcRect/>
          <a:stretch>
            <a:fillRect/>
          </a:stretch>
        </p:blipFill>
        <p:spPr>
          <a:xfrm>
            <a:off x="381000" y="304800"/>
            <a:ext cx="8305800" cy="467201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259</TotalTime>
  <Words>565</Words>
  <Application>Microsoft Office PowerPoint</Application>
  <PresentationFormat>On-screen Show (4:3)</PresentationFormat>
  <Paragraphs>60</Paragraphs>
  <Slides>10</Slides>
  <Notes>1</Notes>
  <HiddenSlides>0</HiddenSlides>
  <MMClips>1</MMClips>
  <ScaleCrop>false</ScaleCrop>
  <HeadingPairs>
    <vt:vector size="6" baseType="variant">
      <vt:variant>
        <vt:lpstr>Używane czcionki</vt:lpstr>
      </vt:variant>
      <vt:variant>
        <vt:i4>6</vt:i4>
      </vt:variant>
      <vt:variant>
        <vt:lpstr>Szablon projektu</vt:lpstr>
      </vt:variant>
      <vt:variant>
        <vt:i4>5</vt:i4>
      </vt:variant>
      <vt:variant>
        <vt:lpstr>Tytuły slajdów</vt:lpstr>
      </vt:variant>
      <vt:variant>
        <vt:i4>10</vt:i4>
      </vt:variant>
    </vt:vector>
  </HeadingPairs>
  <TitlesOfParts>
    <vt:vector size="21" baseType="lpstr">
      <vt:lpstr>Franklin Gothic Book</vt:lpstr>
      <vt:lpstr>Arial</vt:lpstr>
      <vt:lpstr>Franklin Gothic Medium</vt:lpstr>
      <vt:lpstr>Wingdings</vt:lpstr>
      <vt:lpstr>Calibri</vt:lpstr>
      <vt:lpstr>Calibri Light</vt:lpstr>
      <vt:lpstr>Angles</vt:lpstr>
      <vt:lpstr>Angles</vt:lpstr>
      <vt:lpstr>Angles</vt:lpstr>
      <vt:lpstr>Angles</vt:lpstr>
      <vt:lpstr>Angles</vt:lpstr>
      <vt:lpstr>OFERTY PODRÓŻY  DOOKOŁA ŚWIATA</vt:lpstr>
      <vt:lpstr>Slajd 2</vt:lpstr>
      <vt:lpstr>Slajd 3</vt:lpstr>
      <vt:lpstr>Slajd 4</vt:lpstr>
      <vt:lpstr>Slajd 5</vt:lpstr>
      <vt:lpstr>Slajd 6</vt:lpstr>
      <vt:lpstr>Slajd 7</vt:lpstr>
      <vt:lpstr>Slajd 8</vt:lpstr>
      <vt:lpstr>Slajd 9</vt:lpstr>
      <vt:lpstr>PROSIMY DOBRZE PRZEMYŚLEĆ SWOJĄ DECYZJĘ</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Magda</dc:creator>
  <cp:lastModifiedBy>Admin</cp:lastModifiedBy>
  <cp:revision>36</cp:revision>
  <dcterms:created xsi:type="dcterms:W3CDTF">2006-08-16T00:00:00Z</dcterms:created>
  <dcterms:modified xsi:type="dcterms:W3CDTF">2014-05-13T14:01:54Z</dcterms:modified>
</cp:coreProperties>
</file>