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D2EE-F776-412F-9BE8-07D9D786070F}" type="datetimeFigureOut">
              <a:rPr lang="pl-PL" smtClean="0"/>
              <a:t>2013-10-23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0F35-2045-4711-961B-0DB3F8C823C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D2EE-F776-412F-9BE8-07D9D786070F}" type="datetimeFigureOut">
              <a:rPr lang="pl-PL" smtClean="0"/>
              <a:t>2013-10-23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0F35-2045-4711-961B-0DB3F8C823C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D2EE-F776-412F-9BE8-07D9D786070F}" type="datetimeFigureOut">
              <a:rPr lang="pl-PL" smtClean="0"/>
              <a:t>2013-10-23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0F35-2045-4711-961B-0DB3F8C823C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D2EE-F776-412F-9BE8-07D9D786070F}" type="datetimeFigureOut">
              <a:rPr lang="pl-PL" smtClean="0"/>
              <a:t>2013-10-23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0F35-2045-4711-961B-0DB3F8C823C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D2EE-F776-412F-9BE8-07D9D786070F}" type="datetimeFigureOut">
              <a:rPr lang="pl-PL" smtClean="0"/>
              <a:t>2013-10-23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0F35-2045-4711-961B-0DB3F8C823C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D2EE-F776-412F-9BE8-07D9D786070F}" type="datetimeFigureOut">
              <a:rPr lang="pl-PL" smtClean="0"/>
              <a:t>2013-10-23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0F35-2045-4711-961B-0DB3F8C823C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D2EE-F776-412F-9BE8-07D9D786070F}" type="datetimeFigureOut">
              <a:rPr lang="pl-PL" smtClean="0"/>
              <a:t>2013-10-23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0F35-2045-4711-961B-0DB3F8C823C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D2EE-F776-412F-9BE8-07D9D786070F}" type="datetimeFigureOut">
              <a:rPr lang="pl-PL" smtClean="0"/>
              <a:t>2013-10-23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0F35-2045-4711-961B-0DB3F8C823C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D2EE-F776-412F-9BE8-07D9D786070F}" type="datetimeFigureOut">
              <a:rPr lang="pl-PL" smtClean="0"/>
              <a:t>2013-10-23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0F35-2045-4711-961B-0DB3F8C823C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D2EE-F776-412F-9BE8-07D9D786070F}" type="datetimeFigureOut">
              <a:rPr lang="pl-PL" smtClean="0"/>
              <a:t>2013-10-23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0F35-2045-4711-961B-0DB3F8C823C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D2EE-F776-412F-9BE8-07D9D786070F}" type="datetimeFigureOut">
              <a:rPr lang="pl-PL" smtClean="0"/>
              <a:t>2013-10-23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730F35-2045-4711-961B-0DB3F8C823CA}" type="slidenum">
              <a:rPr lang="pl-PL" smtClean="0"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E3D2EE-F776-412F-9BE8-07D9D786070F}" type="datetimeFigureOut">
              <a:rPr lang="pl-PL" smtClean="0"/>
              <a:t>2013-10-23</a:t>
            </a:fld>
            <a:endParaRPr lang="pl-P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730F35-2045-4711-961B-0DB3F8C823CA}" type="slidenum">
              <a:rPr lang="pl-PL" smtClean="0"/>
              <a:t>‹#›</a:t>
            </a:fld>
            <a:endParaRPr lang="pl-P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620687"/>
            <a:ext cx="7772400" cy="3240361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pl-PL" b="1" dirty="0" smtClean="0"/>
              <a:t>DOBRE PRAKTYKI PRACY          </a:t>
            </a:r>
            <a:br>
              <a:rPr lang="pl-PL" b="1" dirty="0" smtClean="0"/>
            </a:br>
            <a:r>
              <a:rPr lang="pl-PL" b="1" dirty="0" smtClean="0"/>
              <a:t>Z UCZNIEM NA ZAJĘCIACH WYRÓWNAWCZYCH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355976" y="5733256"/>
            <a:ext cx="4568552" cy="838944"/>
          </a:xfrm>
        </p:spPr>
        <p:txBody>
          <a:bodyPr>
            <a:normAutofit/>
          </a:bodyPr>
          <a:lstStyle/>
          <a:p>
            <a:r>
              <a:rPr lang="pl-PL" sz="1600" i="1" dirty="0" smtClean="0">
                <a:solidFill>
                  <a:schemeClr val="tx1"/>
                </a:solidFill>
              </a:rPr>
              <a:t>Opracowała:</a:t>
            </a:r>
          </a:p>
          <a:p>
            <a:r>
              <a:rPr lang="pl-PL" sz="1600" i="1" dirty="0" smtClean="0">
                <a:solidFill>
                  <a:schemeClr val="tx1"/>
                </a:solidFill>
              </a:rPr>
              <a:t>Aleksandra Napierała</a:t>
            </a:r>
            <a:endParaRPr lang="pl-PL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79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>
            <a:normAutofit fontScale="90000"/>
          </a:bodyPr>
          <a:lstStyle/>
          <a:p>
            <a:pPr algn="ctr"/>
            <a:r>
              <a:rPr lang="pl-PL" u="sng" dirty="0" smtClean="0"/>
              <a:t/>
            </a:r>
            <a:br>
              <a:rPr lang="pl-PL" u="sng" dirty="0" smtClean="0"/>
            </a:br>
            <a:r>
              <a:rPr lang="pl-PL" u="sng" dirty="0" smtClean="0"/>
              <a:t/>
            </a:r>
            <a:br>
              <a:rPr lang="pl-PL" u="sng" dirty="0" smtClean="0"/>
            </a:br>
            <a:r>
              <a:rPr lang="pl-PL" u="sng" dirty="0"/>
              <a:t/>
            </a:r>
            <a:br>
              <a:rPr lang="pl-PL" u="sng" dirty="0"/>
            </a:br>
            <a:r>
              <a:rPr lang="pl-PL" u="sng" dirty="0" smtClean="0"/>
              <a:t/>
            </a:r>
            <a:br>
              <a:rPr lang="pl-PL" u="sng" dirty="0" smtClean="0"/>
            </a:br>
            <a:r>
              <a:rPr lang="pl-PL" u="sng" dirty="0"/>
              <a:t/>
            </a:r>
            <a:br>
              <a:rPr lang="pl-PL" u="sng" dirty="0"/>
            </a:br>
            <a:r>
              <a:rPr lang="pl-PL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Treści nauczania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Czytanie: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816424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Doskonalenie </a:t>
            </a:r>
            <a:r>
              <a:rPr lang="pl-PL" dirty="0"/>
              <a:t>techniki czytania głośnego i </a:t>
            </a:r>
            <a:r>
              <a:rPr lang="pl-PL" dirty="0" smtClean="0"/>
              <a:t>cichego.</a:t>
            </a:r>
          </a:p>
          <a:p>
            <a:pPr algn="ctr"/>
            <a:r>
              <a:rPr lang="pl-PL" dirty="0" smtClean="0"/>
              <a:t>Doskonalenie </a:t>
            </a:r>
            <a:r>
              <a:rPr lang="pl-PL" dirty="0"/>
              <a:t>umiejętności rozumienia czytanego tekstu  (udzielanie odpowiedzi na wskazane pytania, układanie pytań do tekstu, nadawanie tytułów akapitom, cytowanie odpowiednich fragmentów, wskazywanie elementów świata przedstawionego, układanie planu wydarzeń 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561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</a:bodyPr>
          <a:lstStyle/>
          <a:p>
            <a:r>
              <a:rPr lang="pl-PL" u="sng" dirty="0" smtClean="0"/>
              <a:t>Pisanie: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Ćwiczenia </a:t>
            </a:r>
            <a:r>
              <a:rPr lang="pl-PL" dirty="0"/>
              <a:t>ortograficzne i interpunkcyjne.</a:t>
            </a:r>
          </a:p>
          <a:p>
            <a:r>
              <a:rPr lang="pl-PL" dirty="0"/>
              <a:t>Redagowanie pism użytkowych.</a:t>
            </a:r>
          </a:p>
          <a:p>
            <a:r>
              <a:rPr lang="pl-PL" dirty="0"/>
              <a:t>Doskonalenie umiejętności redagowania różnych form wypowiedzi pisemnej ( opis, opowiadanie, list, charakterystyka). </a:t>
            </a:r>
          </a:p>
          <a:p>
            <a:r>
              <a:rPr lang="pl-PL" dirty="0"/>
              <a:t>Ćwiczenia pisemne w osiąganiu spójności, logiczności i zgodności z tematem wypowiedzi.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584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Mówienie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Wypowiadanie się na konkretny temat.</a:t>
            </a:r>
          </a:p>
          <a:p>
            <a:r>
              <a:rPr lang="pl-PL" dirty="0" smtClean="0"/>
              <a:t>Udzielanie precyzyjnych odpowiedzi.</a:t>
            </a:r>
          </a:p>
          <a:p>
            <a:r>
              <a:rPr lang="pl-PL" dirty="0" smtClean="0"/>
              <a:t>Poszerzanie zakresu słownictwa.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770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0649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 PROGRAM ZAJĘĆ DYDAKTYCZNO – WYRÓWNAWCZYCH                                         Z MATEMATYKI DLA UCZNIÓW KLAS IV - VI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201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84752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effectLst/>
                <a:latin typeface="Arial"/>
                <a:ea typeface="Calibri"/>
                <a:cs typeface="Times New Roman"/>
              </a:rPr>
              <a:t>Cele ogólne: </a:t>
            </a:r>
            <a:r>
              <a:rPr lang="pl-PL" sz="4000" dirty="0" smtClean="0">
                <a:ea typeface="Calibri"/>
                <a:cs typeface="Times New Roman"/>
              </a:rPr>
              <a:t/>
            </a:r>
            <a:br>
              <a:rPr lang="pl-PL" sz="4000" dirty="0" smtClean="0">
                <a:ea typeface="Calibri"/>
                <a:cs typeface="Times New Roman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pl-PL" dirty="0" smtClean="0">
                <a:effectLst/>
                <a:latin typeface="Arial"/>
                <a:ea typeface="Calibri"/>
                <a:cs typeface="Times New Roman"/>
              </a:rPr>
              <a:t>przełamanie strachu przed matematyką i przywrócenie wiary we własne siły. </a:t>
            </a:r>
            <a:endParaRPr lang="pl-PL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pl-PL" dirty="0" smtClean="0">
                <a:effectLst/>
                <a:latin typeface="Arial"/>
                <a:ea typeface="Calibri"/>
                <a:cs typeface="Times New Roman"/>
              </a:rPr>
              <a:t>ukazanie przydatności wiedzy i umiejętności matematycznych. </a:t>
            </a:r>
            <a:endParaRPr lang="pl-PL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pl-PL" dirty="0" smtClean="0">
                <a:effectLst/>
                <a:latin typeface="Arial"/>
                <a:ea typeface="Calibri"/>
                <a:cs typeface="Times New Roman"/>
              </a:rPr>
              <a:t>uzupełnienie zaległości i braków. </a:t>
            </a:r>
            <a:endParaRPr lang="pl-PL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pl-PL" dirty="0" smtClean="0">
                <a:effectLst/>
                <a:latin typeface="Arial"/>
                <a:ea typeface="Calibri"/>
                <a:cs typeface="Times New Roman"/>
              </a:rPr>
              <a:t>umacnianie wiary dziecka we własne siły i możliwości</a:t>
            </a:r>
            <a:endParaRPr lang="pl-PL" sz="2800" dirty="0">
              <a:ea typeface="Calibri"/>
              <a:cs typeface="Times New Roman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07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88808"/>
          </a:xfrm>
        </p:spPr>
        <p:txBody>
          <a:bodyPr>
            <a:normAutofit/>
          </a:bodyPr>
          <a:lstStyle/>
          <a:p>
            <a:r>
              <a:rPr lang="pl-PL" dirty="0" smtClean="0"/>
              <a:t>Cele szczegółowe: 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smtClean="0"/>
              <a:t>•	praktyczne utrwalenie umiejętności zdobytych na lekcjach matematyki, </a:t>
            </a:r>
          </a:p>
          <a:p>
            <a:pPr marL="0" indent="0">
              <a:buNone/>
            </a:pPr>
            <a:r>
              <a:rPr lang="pl-PL" dirty="0" smtClean="0"/>
              <a:t>•	rozwijanie umiejętności czytania tekstu ze zrozumieniem, </a:t>
            </a:r>
          </a:p>
          <a:p>
            <a:pPr marL="0" indent="0">
              <a:buNone/>
            </a:pPr>
            <a:r>
              <a:rPr lang="pl-PL" dirty="0" smtClean="0"/>
              <a:t>•	rozwijanie sprawności rachunkowej, </a:t>
            </a:r>
          </a:p>
          <a:p>
            <a:pPr marL="0" indent="0">
              <a:buNone/>
            </a:pPr>
            <a:r>
              <a:rPr lang="pl-PL" dirty="0" smtClean="0"/>
              <a:t>•	kształtowanie pozytywnego nastawienia do podejmowania wysiłku intelektualnego, </a:t>
            </a:r>
          </a:p>
          <a:p>
            <a:pPr marL="0" indent="0">
              <a:buNone/>
            </a:pPr>
            <a:r>
              <a:rPr lang="pl-PL" dirty="0" smtClean="0"/>
              <a:t>•	wyrabianie systematyczności, pracowitości i wytrwałości, </a:t>
            </a:r>
          </a:p>
          <a:p>
            <a:pPr marL="0" indent="0">
              <a:buNone/>
            </a:pPr>
            <a:r>
              <a:rPr lang="pl-PL" dirty="0" smtClean="0"/>
              <a:t>•	wyrabianie nawyków sprawdzania otrzymanych odpowiedzi i poprawiania błędnie wykonanych zadań</a:t>
            </a:r>
          </a:p>
          <a:p>
            <a:pPr marL="0" indent="0">
              <a:buNone/>
            </a:pPr>
            <a:r>
              <a:rPr lang="pl-PL" dirty="0" smtClean="0"/>
              <a:t>•	wdrażanie do samokształcenia i samokontroli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274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Metody  pracy: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rozwiązywanie zadań i ćwiczenia utrwalające</a:t>
            </a:r>
          </a:p>
          <a:p>
            <a:r>
              <a:rPr lang="pl-PL" dirty="0" smtClean="0"/>
              <a:t>gry i zabawy dydaktyczne</a:t>
            </a:r>
          </a:p>
          <a:p>
            <a:r>
              <a:rPr lang="pl-PL" dirty="0" smtClean="0"/>
              <a:t>objaśnienie materiału za pomocą pytań z wykorzystaniem wiedzy ucznia,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418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Treści nauczania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pl-PL" dirty="0" smtClean="0"/>
          </a:p>
          <a:p>
            <a:r>
              <a:rPr lang="pl-PL" dirty="0" smtClean="0"/>
              <a:t> Dodawanie, odejmowanie, mnożenie i dzielenie liczb całkowitych. </a:t>
            </a:r>
          </a:p>
          <a:p>
            <a:r>
              <a:rPr lang="pl-PL" dirty="0" smtClean="0"/>
              <a:t> Dodawanie, odejmowanie, mnożenie i dzielenie ułamków, ułamki dziesiętne.</a:t>
            </a:r>
          </a:p>
          <a:p>
            <a:r>
              <a:rPr lang="pl-PL" dirty="0" smtClean="0"/>
              <a:t> Dodawanie, odejmowanie, mnożenie i dzielenie liczb dziesiętnych. </a:t>
            </a:r>
          </a:p>
          <a:p>
            <a:r>
              <a:rPr lang="pl-PL" dirty="0" smtClean="0"/>
              <a:t> Obliczanie procentu danej liczby.</a:t>
            </a:r>
          </a:p>
          <a:p>
            <a:r>
              <a:rPr lang="pl-PL" dirty="0" smtClean="0"/>
              <a:t> Symbole literowe, zapisywanie prostych wyrażeń algebraicznych oraz obliczanie   ich wartości liczbowych.</a:t>
            </a:r>
          </a:p>
          <a:p>
            <a:r>
              <a:rPr lang="pl-PL" dirty="0" smtClean="0"/>
              <a:t> Zapisywanie treści prostych zadań w postaci równań pierwszego stopnia z jedną niewiadomą; rozwiązywanie prostych równań z jedną niewiadomą. </a:t>
            </a:r>
          </a:p>
          <a:p>
            <a:r>
              <a:rPr lang="pl-PL" dirty="0" smtClean="0"/>
              <a:t> Zaznaczanie punktów o danych współrzędnych i odczytywanie współrzędnych. </a:t>
            </a:r>
          </a:p>
          <a:p>
            <a:r>
              <a:rPr lang="pl-PL" dirty="0" smtClean="0"/>
              <a:t> Rysowanie figur i określanie ich własności; skala i plan. </a:t>
            </a:r>
          </a:p>
          <a:p>
            <a:r>
              <a:rPr lang="pl-PL" dirty="0" smtClean="0"/>
              <a:t> Kąt, porównywanie i mierzenie kątów; rodzaje kątów.</a:t>
            </a:r>
          </a:p>
          <a:p>
            <a:r>
              <a:rPr lang="pl-PL" dirty="0" smtClean="0"/>
              <a:t> Obliczanie obwodów i pól prostokątów, trójkątów i trapezów. </a:t>
            </a:r>
          </a:p>
          <a:p>
            <a:r>
              <a:rPr lang="pl-PL" dirty="0" smtClean="0"/>
              <a:t> Przykłady odbić lustrzanych; oś symetrii figury. </a:t>
            </a:r>
          </a:p>
          <a:p>
            <a:r>
              <a:rPr lang="pl-PL" dirty="0" smtClean="0"/>
              <a:t> Prostopadłościan, graniastosłup prosty - modele brył, właściwości, siatki, pola powierzchni wielościanów, objętość graniastosłupów prostych.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834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44792"/>
          </a:xfrm>
        </p:spPr>
        <p:txBody>
          <a:bodyPr>
            <a:normAutofit/>
          </a:bodyPr>
          <a:lstStyle/>
          <a:p>
            <a:r>
              <a:rPr lang="pl-PL" dirty="0" smtClean="0"/>
              <a:t>WSKAZANIA DLA RODZICÓW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pl-PL" dirty="0" smtClean="0"/>
          </a:p>
          <a:p>
            <a:r>
              <a:rPr lang="pl-PL" dirty="0" smtClean="0"/>
              <a:t>Starać się zrozumieć możliwości i ograniczenia dziecka oraz fakt, że potrzebuje      ono    pomocy	</a:t>
            </a:r>
          </a:p>
          <a:p>
            <a:r>
              <a:rPr lang="pl-PL" dirty="0" smtClean="0"/>
              <a:t>Wzmacniać poczucie wartości dziecka, koncentrując się na jego mocnych stronach </a:t>
            </a:r>
          </a:p>
          <a:p>
            <a:r>
              <a:rPr lang="pl-PL" dirty="0" smtClean="0"/>
              <a:t>Rozwijać systematycznie zainteresowania dziecka </a:t>
            </a:r>
          </a:p>
          <a:p>
            <a:r>
              <a:rPr lang="pl-PL" dirty="0" smtClean="0"/>
              <a:t>Zapewnić codzienną zabawę, ruch na świeżym powietrzu </a:t>
            </a:r>
          </a:p>
          <a:p>
            <a:r>
              <a:rPr lang="pl-PL" dirty="0" smtClean="0"/>
              <a:t>Wzmacniać i nagradzać </a:t>
            </a:r>
          </a:p>
          <a:p>
            <a:r>
              <a:rPr lang="pl-PL" dirty="0" smtClean="0"/>
              <a:t>Nie porównywać dziecka z innymi rówieśnikami </a:t>
            </a:r>
          </a:p>
          <a:p>
            <a:r>
              <a:rPr lang="pl-PL" dirty="0" smtClean="0"/>
              <a:t>Zachęcać do systematycznego czytania ulubionych książek i czasopism</a:t>
            </a:r>
          </a:p>
          <a:p>
            <a:r>
              <a:rPr lang="pl-PL" dirty="0" smtClean="0"/>
              <a:t>Dbać o to, aby wykonywało zalecenia nauczyciela oraz terapeuty </a:t>
            </a:r>
          </a:p>
          <a:p>
            <a:r>
              <a:rPr lang="pl-PL" dirty="0" smtClean="0"/>
              <a:t>Wdrażać do systematycznej pracy, obowiązkowości oraz samodzielności</a:t>
            </a:r>
          </a:p>
          <a:p>
            <a:r>
              <a:rPr lang="pl-PL" dirty="0" smtClean="0"/>
              <a:t>Nie wyręczać dziecka w odrabianiu prac domowych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561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492897"/>
            <a:ext cx="8229600" cy="7920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600" b="1" dirty="0" smtClean="0"/>
              <a:t>Dziękuję za uwagę</a:t>
            </a:r>
            <a:endParaRPr lang="pl-PL" sz="3600" b="1" dirty="0"/>
          </a:p>
        </p:txBody>
      </p:sp>
    </p:spTree>
    <p:extLst>
      <p:ext uri="{BB962C8B-B14F-4D97-AF65-F5344CB8AC3E}">
        <p14:creationId xmlns:p14="http://schemas.microsoft.com/office/powerpoint/2010/main" val="308046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760640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pl-PL" sz="6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Informacje wstępne</a:t>
            </a:r>
          </a:p>
          <a:p>
            <a:pPr marL="0" indent="0">
              <a:buNone/>
            </a:pPr>
            <a:endParaRPr lang="pl-PL" sz="3700" dirty="0"/>
          </a:p>
          <a:p>
            <a:pPr marL="288000" indent="457200">
              <a:buNone/>
            </a:pPr>
            <a:r>
              <a:rPr lang="pl-PL" sz="3700" dirty="0" smtClean="0"/>
              <a:t>Zespoły wyrównawcze i zajęcia korekcyjno – kompensacyjne należą do grupy zajęć dydaktyczno – wyrównawczych organizowanych w szkole dla uczniów mających trudności w nauce szkolnej.  Funkcjonowanie tych zajęć w szkole regulują odpowiednie przepisy zawarte w Rozporządzeniu MEN z dnia 17 listopada 2010r. w sprawie zasad udzielania   i organizacji pomocy psychologiczno – pedagogicznej w publicznych przedszkolach, szkołach i placówkach. Zgodnie z przepisami wyżej wymienionego rozporządzenia następująco definiuje się te rodzaje zajęć:</a:t>
            </a:r>
          </a:p>
          <a:p>
            <a:pPr marL="288000" indent="457200">
              <a:buNone/>
            </a:pPr>
            <a:r>
              <a:rPr lang="pl-PL" sz="3700" dirty="0" smtClean="0"/>
              <a:t>•</a:t>
            </a:r>
            <a:r>
              <a:rPr lang="pl-PL" sz="3700" b="1" dirty="0" smtClean="0"/>
              <a:t>zajęcia dydaktyczno – wyrównawcze </a:t>
            </a:r>
            <a:r>
              <a:rPr lang="pl-PL" sz="3700" dirty="0" smtClean="0"/>
              <a:t>organizuje się dla uczniów mających trudności w nauce, w szczególności w spełnianiu wymagań edukacyjnych wynikających z podstawy programowej kształcenia ogólnego dla danego etapu edukacyjnego. Liczba uczestników zajęć wynosi do 8;</a:t>
            </a:r>
          </a:p>
          <a:p>
            <a:pPr marL="288000" indent="457200"/>
            <a:endParaRPr lang="pl-PL" sz="3700" dirty="0" smtClean="0"/>
          </a:p>
          <a:p>
            <a:pPr marL="288000" indent="457200">
              <a:buNone/>
            </a:pPr>
            <a:r>
              <a:rPr lang="pl-PL" sz="3700" dirty="0" smtClean="0"/>
              <a:t>•</a:t>
            </a:r>
            <a:r>
              <a:rPr lang="pl-PL" sz="3700" b="1" dirty="0" smtClean="0"/>
              <a:t>zajęcia korekcyjno – kompensacyjne </a:t>
            </a:r>
            <a:r>
              <a:rPr lang="pl-PL" sz="3700" dirty="0" smtClean="0"/>
              <a:t>organizuje się dla uczniów z zaburzeniami i odchyleniami rozwojowymi lub specyficznymi trudnościami  w uczeniu się. Liczba uczestników zajęć wynosi do 5.</a:t>
            </a:r>
          </a:p>
          <a:p>
            <a:pPr marL="288000" indent="457200"/>
            <a:endParaRPr lang="pl-PL" sz="3700" dirty="0" smtClean="0"/>
          </a:p>
          <a:p>
            <a:pPr marL="288000" indent="457200">
              <a:buNone/>
            </a:pPr>
            <a:r>
              <a:rPr lang="pl-PL" sz="3700" dirty="0" smtClean="0"/>
              <a:t>Pomocą na zespołach wyrównawczych w klasach IV-VI objęci są uczniowie mający trudności    z opanowaniem materiału programowego z języka polskiego    i matematyki. Natomiast  na zajęcia korekcyjno – kompensacyjne kwalifikowani są uczniowie posiadający opinię poradni psychologiczno pedagogicznej stwierdzającą, że przyczyną ich trudności w nauce są zaburzenia wynikające z nieharmonijnego rozwoju poszczególnych funkcji.</a:t>
            </a:r>
          </a:p>
          <a:p>
            <a:pPr marL="288000" indent="457200">
              <a:buNone/>
            </a:pPr>
            <a:r>
              <a:rPr lang="pl-PL" sz="3700" dirty="0" smtClean="0"/>
              <a:t>Każde dziecko rozwija się w indywidualnym tempie, nawet jeśli pod jakimś względem odstaje od rówieśników. Ważne jest, aby jak najwcześniej poznać przyczynę problemów dziecka, po to by móc mu jak najszybciej i jak najskuteczniej przyjść z pomocą, oszczędzając jednocześnie stresu i zniechęcenia do nauki. Tymczasem często niesłusznie przykleja się takim dzieciom etykietkę „lenia” czy „nieuka”. Jest to bardzo krzywdzące, dlatego że problemy tych uczniów nie mają nic wspólnego z ich motywacją do pracy. Niejednokrotnie wkładają oni bardzo wiele wysiłku w to, aby dorównać swoim kolegom w klasie, a efekty ich pracy są niewspółmierne do tego ile czasu poświęcają na naukę. Nie jest też prawdą, że nie mogą opanować nauki czytania czy pisania dlatego , że są „mało inteligentni”. Badania psychologiczne potwierdzają, że wiele dzieci mających dobrą, a nawet wysoką normę intelektualną, może mieć kłopoty z nauką szkolną. Dlatego tak ważne jest, aby rodzice i wychowawcy potrafili jak najwcześniej zauważyć, czy dziecko rozwija się prawidłowo, czy też w jego zachowaniu jest coś niepokojącego i w porę podjęli właściwe kroki. Ważne jest, aby zacząć pracę jak najwcześniej, zanim uczniowie ukończą pierwszy etap edukacyjny i trafią do klasy IV, kiedy sytuacja może ich przerosnąć. Przybędą nowe przedmioty, obowiązki, zmienią się nauczyciele i niepowodzenia szkolne mogą się jeszcze bardziej nasilić.</a:t>
            </a:r>
          </a:p>
          <a:p>
            <a:pPr marL="288000" indent="45720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419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 smtClean="0"/>
              <a:t>JAK ORGANIZOWANE SĄ ZAJĘCIA    DYDAKTYCZNO-WYRÓWNAWCZE  W NASZEJ SZKOLE?</a:t>
            </a:r>
            <a:br>
              <a:rPr lang="pl-PL" sz="2400" b="1" dirty="0" smtClean="0"/>
            </a:b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489654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 smtClean="0"/>
              <a:t> </a:t>
            </a:r>
          </a:p>
          <a:p>
            <a:pPr marL="0" indent="0">
              <a:buNone/>
            </a:pPr>
            <a:r>
              <a:rPr lang="pl-PL" dirty="0" smtClean="0"/>
              <a:t>        W naszej szkole zajęcia dydaktyczno-wyrównawcze są organizowane  dla uczniów mających trudności w nauce, najczęściej w zakresie języka polskiego i matematyki. Uczęszczają na nie również uczniowie posiadający opinię PPP. Na zajęciach uczniowie mają zagwarantowaną możliwość  wyrównania braków  w zakresie dydaktyki.           </a:t>
            </a:r>
          </a:p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1.   Na zajęcia uczniowie kierowani są na wniosek nauczyciela właściwych zajęć edukacyjnych lub na podstawie opinii Poradni Psychologiczno-Pedagogicznej oraz na prośbę rodziców  </a:t>
            </a:r>
          </a:p>
          <a:p>
            <a:pPr marL="0" indent="0">
              <a:buNone/>
            </a:pPr>
            <a:r>
              <a:rPr lang="pl-PL" dirty="0" smtClean="0"/>
              <a:t>2.   Zajęcia prowadzone są przez nauczyciela właściwych zajęć edukacyjnych.</a:t>
            </a:r>
          </a:p>
          <a:p>
            <a:pPr marL="0" indent="0">
              <a:buNone/>
            </a:pPr>
            <a:r>
              <a:rPr lang="pl-PL" dirty="0" smtClean="0"/>
              <a:t>3.   Udział ucznia w zajęciach dydaktyczno-wyrównawczych trwa do czasu zlikwidowania opóźnień </a:t>
            </a:r>
          </a:p>
          <a:p>
            <a:pPr marL="0" indent="0">
              <a:buNone/>
            </a:pPr>
            <a:r>
              <a:rPr lang="pl-PL" dirty="0" smtClean="0"/>
              <a:t>w uzyskaniu osiągnięć edukacyjnych wynikających    z podstawy programowej dla danego etapu edukacyjnego.</a:t>
            </a:r>
          </a:p>
          <a:p>
            <a:pPr marL="0" indent="0">
              <a:buNone/>
            </a:pPr>
            <a:r>
              <a:rPr lang="pl-PL" dirty="0" smtClean="0"/>
              <a:t>4.   Za zgodą nauczyciela prowadzącego, na zajęcia dydaktyczno-wyrównawcze w wyjątkowych przypadkach mogą uczęszczać uczniowie, którzy  z usprawiedliwionych powodów opuścili część zajęć edukacyjnych. Na zajęcia uczęszczają do momentu uzupełnienia zaległości.</a:t>
            </a:r>
          </a:p>
          <a:p>
            <a:pPr marL="0" indent="0">
              <a:buNone/>
            </a:pPr>
            <a:r>
              <a:rPr lang="pl-PL" dirty="0" smtClean="0"/>
              <a:t>5.   Uczniowie wytypowani do uczestnictwa w zajęciach są zobowiązani do regularnego uczęszczania na w/w zajęcia.</a:t>
            </a:r>
          </a:p>
          <a:p>
            <a:pPr marL="0" indent="0">
              <a:buNone/>
            </a:pPr>
            <a:r>
              <a:rPr lang="pl-PL" dirty="0" smtClean="0"/>
              <a:t>6.  Zajęcia wyrównawcze odbywają się w wymiarze jednej godziny tygodniowo.</a:t>
            </a:r>
          </a:p>
          <a:p>
            <a:pPr marL="0" indent="0">
              <a:buNone/>
            </a:pPr>
            <a:r>
              <a:rPr lang="pl-PL" dirty="0" smtClean="0"/>
              <a:t>7.  Uczniowie posiadają pisemną zgodę rodziców na udział w zajęciach. </a:t>
            </a:r>
          </a:p>
          <a:p>
            <a:pPr marL="0" indent="0">
              <a:buNone/>
            </a:pPr>
            <a:r>
              <a:rPr lang="pl-PL" dirty="0" smtClean="0"/>
              <a:t>8. Tematy zajęć oraz frekwencja uczniów odnotowywana jest w dzienniku.  </a:t>
            </a:r>
          </a:p>
          <a:p>
            <a:pPr marL="0" indent="0">
              <a:buNone/>
            </a:pPr>
            <a:r>
              <a:rPr lang="pl-PL" dirty="0" smtClean="0"/>
              <a:t>9. Tematyka zajęć dobierana jest w zależności od potrzeb uczniów i jest  związana  z realizowanym na zajęciach edukacyjnych materiałem programowym.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7361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80020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/>
              <a:t>Rola nauczyciela  na zajęciach dydaktyczno – wyrównawczych: 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13187"/>
          </a:xfrm>
        </p:spPr>
        <p:txBody>
          <a:bodyPr/>
          <a:lstStyle/>
          <a:p>
            <a:r>
              <a:rPr lang="pl-PL" sz="2400" dirty="0" smtClean="0"/>
              <a:t>indywidualizuje środki i metody pracy</a:t>
            </a:r>
          </a:p>
          <a:p>
            <a:r>
              <a:rPr lang="pl-PL" sz="2400" dirty="0" smtClean="0"/>
              <a:t>usprawnia  zaburzone  funkcje</a:t>
            </a:r>
          </a:p>
          <a:p>
            <a:r>
              <a:rPr lang="pl-PL" sz="2400" dirty="0" smtClean="0"/>
              <a:t>powtarza i utrwala  materiał programowy</a:t>
            </a:r>
          </a:p>
          <a:p>
            <a:r>
              <a:rPr lang="pl-PL" sz="2400" dirty="0" smtClean="0"/>
              <a:t>stwarza atmosferę bezpieczeństwa i tolerancji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7069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7684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Główne cele zajęć wyrównawczych to:</a:t>
            </a:r>
            <a:r>
              <a:rPr lang="pl-PL" dirty="0" smtClean="0"/>
              <a:t>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852936"/>
            <a:ext cx="8219256" cy="3471664"/>
          </a:xfrm>
        </p:spPr>
        <p:txBody>
          <a:bodyPr>
            <a:normAutofit/>
          </a:bodyPr>
          <a:lstStyle/>
          <a:p>
            <a:r>
              <a:rPr lang="pl-PL" sz="2400" dirty="0" smtClean="0"/>
              <a:t>pomoc w opanowaniu i utrwalaniu wiadomości przewidzianych podstawą programową dla danego etapu edukacji, </a:t>
            </a:r>
          </a:p>
          <a:p>
            <a:r>
              <a:rPr lang="pl-PL" sz="2400" dirty="0" smtClean="0"/>
              <a:t>usprawnianie oraz nabywanie umiejętności szkolnych </a:t>
            </a:r>
          </a:p>
          <a:p>
            <a:r>
              <a:rPr lang="pl-PL" sz="2400" dirty="0" smtClean="0"/>
              <a:t>wyrównywanie braków w wiadomościach </a:t>
            </a:r>
            <a:br>
              <a:rPr lang="pl-PL" sz="2400" dirty="0" smtClean="0"/>
            </a:br>
            <a:r>
              <a:rPr lang="pl-PL" sz="2400" dirty="0" smtClean="0"/>
              <a:t>i umiejętnościach będących przyczyną trudności szkolnych.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244642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65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ZAJĘĆ </a:t>
            </a:r>
            <a:b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DYDAKTYCZNO – WYRÓWNAWCZYCH</a:t>
            </a:r>
            <a:b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 JĘZYKA POLSKIEGO DLA UCZNIÓW KLAS IV - VI </a:t>
            </a:r>
            <a:b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946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876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Cele ogólne: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kształcenie sprawności komunikacyjnych, wypowiadania się, czytania i pisania w języku ojczystym</a:t>
            </a:r>
          </a:p>
          <a:p>
            <a:r>
              <a:rPr lang="pl-PL" dirty="0" smtClean="0"/>
              <a:t>wyrównywanie braków w podstawowych wiadomościach</a:t>
            </a:r>
          </a:p>
          <a:p>
            <a:r>
              <a:rPr lang="pl-PL" dirty="0" smtClean="0"/>
              <a:t>umacnianie wiary dziecka we własne siły i możliwości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7177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876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Cele szczegółowe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rozwijanie umiejętności czytania ze zrozumieniem, </a:t>
            </a:r>
          </a:p>
          <a:p>
            <a:r>
              <a:rPr lang="pl-PL" dirty="0" smtClean="0"/>
              <a:t>kształcenie sprawności mówienia zgodnie z intencją, </a:t>
            </a:r>
          </a:p>
          <a:p>
            <a:r>
              <a:rPr lang="pl-PL" dirty="0" smtClean="0"/>
              <a:t>doskonalenie umiejętności pisania zgodnie </a:t>
            </a:r>
            <a:br>
              <a:rPr lang="pl-PL" dirty="0" smtClean="0"/>
            </a:br>
            <a:r>
              <a:rPr lang="pl-PL" dirty="0" smtClean="0"/>
              <a:t>z poleceniem, </a:t>
            </a:r>
          </a:p>
          <a:p>
            <a:r>
              <a:rPr lang="pl-PL" dirty="0" smtClean="0"/>
              <a:t>wykorzystanie umiejętności czytania, mówienia </a:t>
            </a:r>
            <a:br>
              <a:rPr lang="pl-PL" dirty="0" smtClean="0"/>
            </a:br>
            <a:r>
              <a:rPr lang="pl-PL" dirty="0" smtClean="0"/>
              <a:t>i pisania w praktyce </a:t>
            </a:r>
          </a:p>
          <a:p>
            <a:r>
              <a:rPr lang="pl-PL" dirty="0" smtClean="0"/>
              <a:t>ćwiczenie sprawności językowej i ortograficznej</a:t>
            </a:r>
          </a:p>
          <a:p>
            <a:r>
              <a:rPr lang="pl-PL" dirty="0" smtClean="0"/>
              <a:t>ćwiczenie estetyki pisma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037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Metody  pracy: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praca z tekstem, </a:t>
            </a:r>
          </a:p>
          <a:p>
            <a:r>
              <a:rPr lang="pl-PL" dirty="0" smtClean="0"/>
              <a:t>praca z innymi źródłami wiedzy (słowniki, Internet) </a:t>
            </a:r>
          </a:p>
          <a:p>
            <a:r>
              <a:rPr lang="pl-PL" dirty="0" smtClean="0"/>
              <a:t>ćwiczenia ortograficzne, językowe i redakcyjne</a:t>
            </a:r>
          </a:p>
          <a:p>
            <a:r>
              <a:rPr lang="pl-PL" dirty="0" smtClean="0"/>
              <a:t>gry i zabawy dydaktyczne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6013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1128</Words>
  <Application>Microsoft Office PowerPoint</Application>
  <PresentationFormat>Pokaz na ekranie (4:3)</PresentationFormat>
  <Paragraphs>110</Paragraphs>
  <Slides>19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Przepływ</vt:lpstr>
      <vt:lpstr>DOBRE PRAKTYKI PRACY           Z UCZNIEM NA ZAJĘCIACH WYRÓWNAWCZYCH</vt:lpstr>
      <vt:lpstr>Prezentacja programu PowerPoint</vt:lpstr>
      <vt:lpstr>JAK ORGANIZOWANE SĄ ZAJĘCIA    DYDAKTYCZNO-WYRÓWNAWCZE  W NASZEJ SZKOLE? </vt:lpstr>
      <vt:lpstr>      Rola nauczyciela  na zajęciach dydaktyczno – wyrównawczych:  </vt:lpstr>
      <vt:lpstr>Główne cele zajęć wyrównawczych to:  </vt:lpstr>
      <vt:lpstr>PROGRAM ZAJĘĆ  DYDAKTYCZNO – WYRÓWNAWCZYCH  Z JĘZYKA POLSKIEGO DLA UCZNIÓW KLAS IV - VI  </vt:lpstr>
      <vt:lpstr>Cele ogólne: </vt:lpstr>
      <vt:lpstr>Cele szczegółowe </vt:lpstr>
      <vt:lpstr>Metody  pracy:  </vt:lpstr>
      <vt:lpstr>     Treści nauczania Czytanie:</vt:lpstr>
      <vt:lpstr>Pisanie: </vt:lpstr>
      <vt:lpstr> Mówienie </vt:lpstr>
      <vt:lpstr> PROGRAM ZAJĘĆ DYDAKTYCZNO – WYRÓWNAWCZYCH                                         Z MATEMATYKI DLA UCZNIÓW KLAS IV - VI  </vt:lpstr>
      <vt:lpstr>Cele ogólne:  </vt:lpstr>
      <vt:lpstr>Cele szczegółowe:   </vt:lpstr>
      <vt:lpstr>Metody  pracy:</vt:lpstr>
      <vt:lpstr>Treści nauczania </vt:lpstr>
      <vt:lpstr>WSKAZANIA DLA RODZICÓW </vt:lpstr>
      <vt:lpstr>Prezentacja programu PowerPoint</vt:lpstr>
    </vt:vector>
  </TitlesOfParts>
  <Company>Sil-art Rycho444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DOBRE PRAKTYKI PRACY           Z UCZNIEM NA ZAJĘCIACH WYRÓWNAWCZYCH</dc:title>
  <dc:creator>Kowalski Ryszard</dc:creator>
  <cp:lastModifiedBy>Kowalski Ryszard</cp:lastModifiedBy>
  <cp:revision>6</cp:revision>
  <dcterms:created xsi:type="dcterms:W3CDTF">2013-10-22T19:26:43Z</dcterms:created>
  <dcterms:modified xsi:type="dcterms:W3CDTF">2013-10-23T11:13:58Z</dcterms:modified>
</cp:coreProperties>
</file>